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75" d="100"/>
          <a:sy n="75" d="100"/>
        </p:scale>
        <p:origin x="1224" y="7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9ED60-AEAD-C2D2-354C-8F453272F5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0CAE52-25CE-0DA2-93D7-B02A8CD2AF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39FDD3-CCCF-73D1-90C1-8212A7857EB0}"/>
              </a:ext>
            </a:extLst>
          </p:cNvPr>
          <p:cNvSpPr>
            <a:spLocks noGrp="1"/>
          </p:cNvSpPr>
          <p:nvPr>
            <p:ph type="dt" sz="half" idx="10"/>
          </p:nvPr>
        </p:nvSpPr>
        <p:spPr/>
        <p:txBody>
          <a:bodyPr/>
          <a:lstStyle/>
          <a:p>
            <a:fld id="{8F205E5B-AAF9-4F30-83BB-3C19B974F808}" type="datetimeFigureOut">
              <a:rPr lang="en-US" smtClean="0"/>
              <a:t>2/10/2025</a:t>
            </a:fld>
            <a:endParaRPr lang="en-US"/>
          </a:p>
        </p:txBody>
      </p:sp>
      <p:sp>
        <p:nvSpPr>
          <p:cNvPr id="5" name="Footer Placeholder 4">
            <a:extLst>
              <a:ext uri="{FF2B5EF4-FFF2-40B4-BE49-F238E27FC236}">
                <a16:creationId xmlns:a16="http://schemas.microsoft.com/office/drawing/2014/main" id="{7AD5FAF2-82E7-605C-0E7B-23ED6EE70A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E4BE1-0344-43A7-22BD-EC8E38CEB1FD}"/>
              </a:ext>
            </a:extLst>
          </p:cNvPr>
          <p:cNvSpPr>
            <a:spLocks noGrp="1"/>
          </p:cNvSpPr>
          <p:nvPr>
            <p:ph type="sldNum" sz="quarter" idx="12"/>
          </p:nvPr>
        </p:nvSpPr>
        <p:spPr/>
        <p:txBody>
          <a:bodyPr/>
          <a:lstStyle/>
          <a:p>
            <a:fld id="{482A6404-A493-4765-A200-E07936DC8CF3}" type="slidenum">
              <a:rPr lang="en-US" smtClean="0"/>
              <a:t>‹#›</a:t>
            </a:fld>
            <a:endParaRPr lang="en-US"/>
          </a:p>
        </p:txBody>
      </p:sp>
    </p:spTree>
    <p:extLst>
      <p:ext uri="{BB962C8B-B14F-4D97-AF65-F5344CB8AC3E}">
        <p14:creationId xmlns:p14="http://schemas.microsoft.com/office/powerpoint/2010/main" val="3118744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6906C-B294-DE0A-4603-FEEACE9533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068063-48CF-1DBF-93C1-22408E307F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BE23C0-66FE-15E2-7510-251582026706}"/>
              </a:ext>
            </a:extLst>
          </p:cNvPr>
          <p:cNvSpPr>
            <a:spLocks noGrp="1"/>
          </p:cNvSpPr>
          <p:nvPr>
            <p:ph type="dt" sz="half" idx="10"/>
          </p:nvPr>
        </p:nvSpPr>
        <p:spPr/>
        <p:txBody>
          <a:bodyPr/>
          <a:lstStyle/>
          <a:p>
            <a:fld id="{8F205E5B-AAF9-4F30-83BB-3C19B974F808}" type="datetimeFigureOut">
              <a:rPr lang="en-US" smtClean="0"/>
              <a:t>2/10/2025</a:t>
            </a:fld>
            <a:endParaRPr lang="en-US"/>
          </a:p>
        </p:txBody>
      </p:sp>
      <p:sp>
        <p:nvSpPr>
          <p:cNvPr id="5" name="Footer Placeholder 4">
            <a:extLst>
              <a:ext uri="{FF2B5EF4-FFF2-40B4-BE49-F238E27FC236}">
                <a16:creationId xmlns:a16="http://schemas.microsoft.com/office/drawing/2014/main" id="{F8F126FF-20AE-48F1-19A6-7BA9BE70A1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5E0665-ACE7-CD29-7DEC-861BB644627D}"/>
              </a:ext>
            </a:extLst>
          </p:cNvPr>
          <p:cNvSpPr>
            <a:spLocks noGrp="1"/>
          </p:cNvSpPr>
          <p:nvPr>
            <p:ph type="sldNum" sz="quarter" idx="12"/>
          </p:nvPr>
        </p:nvSpPr>
        <p:spPr/>
        <p:txBody>
          <a:bodyPr/>
          <a:lstStyle/>
          <a:p>
            <a:fld id="{482A6404-A493-4765-A200-E07936DC8CF3}" type="slidenum">
              <a:rPr lang="en-US" smtClean="0"/>
              <a:t>‹#›</a:t>
            </a:fld>
            <a:endParaRPr lang="en-US"/>
          </a:p>
        </p:txBody>
      </p:sp>
    </p:spTree>
    <p:extLst>
      <p:ext uri="{BB962C8B-B14F-4D97-AF65-F5344CB8AC3E}">
        <p14:creationId xmlns:p14="http://schemas.microsoft.com/office/powerpoint/2010/main" val="9219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001C33-7239-CE12-FD36-B85338A8C3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E24936-B916-407D-1681-EBE6DA9066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55107B-90D6-A25D-96F2-7CE2199B8080}"/>
              </a:ext>
            </a:extLst>
          </p:cNvPr>
          <p:cNvSpPr>
            <a:spLocks noGrp="1"/>
          </p:cNvSpPr>
          <p:nvPr>
            <p:ph type="dt" sz="half" idx="10"/>
          </p:nvPr>
        </p:nvSpPr>
        <p:spPr/>
        <p:txBody>
          <a:bodyPr/>
          <a:lstStyle/>
          <a:p>
            <a:fld id="{8F205E5B-AAF9-4F30-83BB-3C19B974F808}" type="datetimeFigureOut">
              <a:rPr lang="en-US" smtClean="0"/>
              <a:t>2/10/2025</a:t>
            </a:fld>
            <a:endParaRPr lang="en-US"/>
          </a:p>
        </p:txBody>
      </p:sp>
      <p:sp>
        <p:nvSpPr>
          <p:cNvPr id="5" name="Footer Placeholder 4">
            <a:extLst>
              <a:ext uri="{FF2B5EF4-FFF2-40B4-BE49-F238E27FC236}">
                <a16:creationId xmlns:a16="http://schemas.microsoft.com/office/drawing/2014/main" id="{271E64FD-BB9F-68FE-3D71-42893ECCC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F84F9-2F33-B2A7-419F-970E9DF82867}"/>
              </a:ext>
            </a:extLst>
          </p:cNvPr>
          <p:cNvSpPr>
            <a:spLocks noGrp="1"/>
          </p:cNvSpPr>
          <p:nvPr>
            <p:ph type="sldNum" sz="quarter" idx="12"/>
          </p:nvPr>
        </p:nvSpPr>
        <p:spPr/>
        <p:txBody>
          <a:bodyPr/>
          <a:lstStyle/>
          <a:p>
            <a:fld id="{482A6404-A493-4765-A200-E07936DC8CF3}" type="slidenum">
              <a:rPr lang="en-US" smtClean="0"/>
              <a:t>‹#›</a:t>
            </a:fld>
            <a:endParaRPr lang="en-US"/>
          </a:p>
        </p:txBody>
      </p:sp>
    </p:spTree>
    <p:extLst>
      <p:ext uri="{BB962C8B-B14F-4D97-AF65-F5344CB8AC3E}">
        <p14:creationId xmlns:p14="http://schemas.microsoft.com/office/powerpoint/2010/main" val="2265485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B12FA-7DFF-9484-7FBC-4EB9FB45F0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CA56ED-F163-D2A4-981E-C7BD8275C6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7737ED-A71E-1889-102F-19560D1984F9}"/>
              </a:ext>
            </a:extLst>
          </p:cNvPr>
          <p:cNvSpPr>
            <a:spLocks noGrp="1"/>
          </p:cNvSpPr>
          <p:nvPr>
            <p:ph type="dt" sz="half" idx="10"/>
          </p:nvPr>
        </p:nvSpPr>
        <p:spPr/>
        <p:txBody>
          <a:bodyPr/>
          <a:lstStyle/>
          <a:p>
            <a:fld id="{8F205E5B-AAF9-4F30-83BB-3C19B974F808}" type="datetimeFigureOut">
              <a:rPr lang="en-US" smtClean="0"/>
              <a:t>2/10/2025</a:t>
            </a:fld>
            <a:endParaRPr lang="en-US"/>
          </a:p>
        </p:txBody>
      </p:sp>
      <p:sp>
        <p:nvSpPr>
          <p:cNvPr id="5" name="Footer Placeholder 4">
            <a:extLst>
              <a:ext uri="{FF2B5EF4-FFF2-40B4-BE49-F238E27FC236}">
                <a16:creationId xmlns:a16="http://schemas.microsoft.com/office/drawing/2014/main" id="{AC197512-8857-0EF1-C34B-78DFEA57D4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04AF22-9B77-F3AE-691C-FE281DF431C1}"/>
              </a:ext>
            </a:extLst>
          </p:cNvPr>
          <p:cNvSpPr>
            <a:spLocks noGrp="1"/>
          </p:cNvSpPr>
          <p:nvPr>
            <p:ph type="sldNum" sz="quarter" idx="12"/>
          </p:nvPr>
        </p:nvSpPr>
        <p:spPr/>
        <p:txBody>
          <a:bodyPr/>
          <a:lstStyle/>
          <a:p>
            <a:fld id="{482A6404-A493-4765-A200-E07936DC8CF3}" type="slidenum">
              <a:rPr lang="en-US" smtClean="0"/>
              <a:t>‹#›</a:t>
            </a:fld>
            <a:endParaRPr lang="en-US"/>
          </a:p>
        </p:txBody>
      </p:sp>
    </p:spTree>
    <p:extLst>
      <p:ext uri="{BB962C8B-B14F-4D97-AF65-F5344CB8AC3E}">
        <p14:creationId xmlns:p14="http://schemas.microsoft.com/office/powerpoint/2010/main" val="4069156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36885-B603-C187-AC3E-CD0B35EA76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0BEF20-CAFF-FEE0-4023-FAEE4E22D56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5137FF-B4A7-F90D-F6BD-4E3E1965910B}"/>
              </a:ext>
            </a:extLst>
          </p:cNvPr>
          <p:cNvSpPr>
            <a:spLocks noGrp="1"/>
          </p:cNvSpPr>
          <p:nvPr>
            <p:ph type="dt" sz="half" idx="10"/>
          </p:nvPr>
        </p:nvSpPr>
        <p:spPr/>
        <p:txBody>
          <a:bodyPr/>
          <a:lstStyle/>
          <a:p>
            <a:fld id="{8F205E5B-AAF9-4F30-83BB-3C19B974F808}" type="datetimeFigureOut">
              <a:rPr lang="en-US" smtClean="0"/>
              <a:t>2/10/2025</a:t>
            </a:fld>
            <a:endParaRPr lang="en-US"/>
          </a:p>
        </p:txBody>
      </p:sp>
      <p:sp>
        <p:nvSpPr>
          <p:cNvPr id="5" name="Footer Placeholder 4">
            <a:extLst>
              <a:ext uri="{FF2B5EF4-FFF2-40B4-BE49-F238E27FC236}">
                <a16:creationId xmlns:a16="http://schemas.microsoft.com/office/drawing/2014/main" id="{46A1C904-88FA-C9E0-804A-4E9300BE87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013D07-C23A-66A5-CFD6-009A8F4CF48F}"/>
              </a:ext>
            </a:extLst>
          </p:cNvPr>
          <p:cNvSpPr>
            <a:spLocks noGrp="1"/>
          </p:cNvSpPr>
          <p:nvPr>
            <p:ph type="sldNum" sz="quarter" idx="12"/>
          </p:nvPr>
        </p:nvSpPr>
        <p:spPr/>
        <p:txBody>
          <a:bodyPr/>
          <a:lstStyle/>
          <a:p>
            <a:fld id="{482A6404-A493-4765-A200-E07936DC8CF3}" type="slidenum">
              <a:rPr lang="en-US" smtClean="0"/>
              <a:t>‹#›</a:t>
            </a:fld>
            <a:endParaRPr lang="en-US"/>
          </a:p>
        </p:txBody>
      </p:sp>
    </p:spTree>
    <p:extLst>
      <p:ext uri="{BB962C8B-B14F-4D97-AF65-F5344CB8AC3E}">
        <p14:creationId xmlns:p14="http://schemas.microsoft.com/office/powerpoint/2010/main" val="2783305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5D786-B46B-CA9E-927A-D965221C94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7BB8A3-4DBC-A778-7A93-BB38742AE8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DECDAA-7EFD-B050-C6C3-05B9C95D7F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02FE3-025B-0BB8-6FAF-D2315D8580A8}"/>
              </a:ext>
            </a:extLst>
          </p:cNvPr>
          <p:cNvSpPr>
            <a:spLocks noGrp="1"/>
          </p:cNvSpPr>
          <p:nvPr>
            <p:ph type="dt" sz="half" idx="10"/>
          </p:nvPr>
        </p:nvSpPr>
        <p:spPr/>
        <p:txBody>
          <a:bodyPr/>
          <a:lstStyle/>
          <a:p>
            <a:fld id="{8F205E5B-AAF9-4F30-83BB-3C19B974F808}" type="datetimeFigureOut">
              <a:rPr lang="en-US" smtClean="0"/>
              <a:t>2/10/2025</a:t>
            </a:fld>
            <a:endParaRPr lang="en-US"/>
          </a:p>
        </p:txBody>
      </p:sp>
      <p:sp>
        <p:nvSpPr>
          <p:cNvPr id="6" name="Footer Placeholder 5">
            <a:extLst>
              <a:ext uri="{FF2B5EF4-FFF2-40B4-BE49-F238E27FC236}">
                <a16:creationId xmlns:a16="http://schemas.microsoft.com/office/drawing/2014/main" id="{6434E953-50BF-A24C-AAD5-F322D69A4A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994F8B-FE7F-C60E-3609-2211284DE073}"/>
              </a:ext>
            </a:extLst>
          </p:cNvPr>
          <p:cNvSpPr>
            <a:spLocks noGrp="1"/>
          </p:cNvSpPr>
          <p:nvPr>
            <p:ph type="sldNum" sz="quarter" idx="12"/>
          </p:nvPr>
        </p:nvSpPr>
        <p:spPr/>
        <p:txBody>
          <a:bodyPr/>
          <a:lstStyle/>
          <a:p>
            <a:fld id="{482A6404-A493-4765-A200-E07936DC8CF3}" type="slidenum">
              <a:rPr lang="en-US" smtClean="0"/>
              <a:t>‹#›</a:t>
            </a:fld>
            <a:endParaRPr lang="en-US"/>
          </a:p>
        </p:txBody>
      </p:sp>
    </p:spTree>
    <p:extLst>
      <p:ext uri="{BB962C8B-B14F-4D97-AF65-F5344CB8AC3E}">
        <p14:creationId xmlns:p14="http://schemas.microsoft.com/office/powerpoint/2010/main" val="3984703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B5743-947B-7BCC-CD78-47FF92BE23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C1E0D4-E8C3-82E3-5987-C49B3D18DA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5708E9-6446-08C8-21A4-C46FDD37CE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DCC6C3-37A6-5068-70B6-A024094D7D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A6FFB0-E948-1678-FA06-4F2DCA46B4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7C9974-7BF7-A4F8-9F29-2057E302BC96}"/>
              </a:ext>
            </a:extLst>
          </p:cNvPr>
          <p:cNvSpPr>
            <a:spLocks noGrp="1"/>
          </p:cNvSpPr>
          <p:nvPr>
            <p:ph type="dt" sz="half" idx="10"/>
          </p:nvPr>
        </p:nvSpPr>
        <p:spPr/>
        <p:txBody>
          <a:bodyPr/>
          <a:lstStyle/>
          <a:p>
            <a:fld id="{8F205E5B-AAF9-4F30-83BB-3C19B974F808}" type="datetimeFigureOut">
              <a:rPr lang="en-US" smtClean="0"/>
              <a:t>2/10/2025</a:t>
            </a:fld>
            <a:endParaRPr lang="en-US"/>
          </a:p>
        </p:txBody>
      </p:sp>
      <p:sp>
        <p:nvSpPr>
          <p:cNvPr id="8" name="Footer Placeholder 7">
            <a:extLst>
              <a:ext uri="{FF2B5EF4-FFF2-40B4-BE49-F238E27FC236}">
                <a16:creationId xmlns:a16="http://schemas.microsoft.com/office/drawing/2014/main" id="{DA860B8F-BC4A-8462-29F5-B86DBF55BC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A31E0D-5A0D-D6AB-1E38-E7FB3E488DC0}"/>
              </a:ext>
            </a:extLst>
          </p:cNvPr>
          <p:cNvSpPr>
            <a:spLocks noGrp="1"/>
          </p:cNvSpPr>
          <p:nvPr>
            <p:ph type="sldNum" sz="quarter" idx="12"/>
          </p:nvPr>
        </p:nvSpPr>
        <p:spPr/>
        <p:txBody>
          <a:bodyPr/>
          <a:lstStyle/>
          <a:p>
            <a:fld id="{482A6404-A493-4765-A200-E07936DC8CF3}" type="slidenum">
              <a:rPr lang="en-US" smtClean="0"/>
              <a:t>‹#›</a:t>
            </a:fld>
            <a:endParaRPr lang="en-US"/>
          </a:p>
        </p:txBody>
      </p:sp>
    </p:spTree>
    <p:extLst>
      <p:ext uri="{BB962C8B-B14F-4D97-AF65-F5344CB8AC3E}">
        <p14:creationId xmlns:p14="http://schemas.microsoft.com/office/powerpoint/2010/main" val="4119802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34026-1EB2-C793-31ED-419E66ACC8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1E5CE9-0DAC-351E-6ACB-D0C8B58F1222}"/>
              </a:ext>
            </a:extLst>
          </p:cNvPr>
          <p:cNvSpPr>
            <a:spLocks noGrp="1"/>
          </p:cNvSpPr>
          <p:nvPr>
            <p:ph type="dt" sz="half" idx="10"/>
          </p:nvPr>
        </p:nvSpPr>
        <p:spPr/>
        <p:txBody>
          <a:bodyPr/>
          <a:lstStyle/>
          <a:p>
            <a:fld id="{8F205E5B-AAF9-4F30-83BB-3C19B974F808}" type="datetimeFigureOut">
              <a:rPr lang="en-US" smtClean="0"/>
              <a:t>2/10/2025</a:t>
            </a:fld>
            <a:endParaRPr lang="en-US"/>
          </a:p>
        </p:txBody>
      </p:sp>
      <p:sp>
        <p:nvSpPr>
          <p:cNvPr id="4" name="Footer Placeholder 3">
            <a:extLst>
              <a:ext uri="{FF2B5EF4-FFF2-40B4-BE49-F238E27FC236}">
                <a16:creationId xmlns:a16="http://schemas.microsoft.com/office/drawing/2014/main" id="{FCEE129F-B257-62F7-BA9D-D8978E26E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66670D-86C6-1217-4B98-3AACCA488AD5}"/>
              </a:ext>
            </a:extLst>
          </p:cNvPr>
          <p:cNvSpPr>
            <a:spLocks noGrp="1"/>
          </p:cNvSpPr>
          <p:nvPr>
            <p:ph type="sldNum" sz="quarter" idx="12"/>
          </p:nvPr>
        </p:nvSpPr>
        <p:spPr/>
        <p:txBody>
          <a:bodyPr/>
          <a:lstStyle/>
          <a:p>
            <a:fld id="{482A6404-A493-4765-A200-E07936DC8CF3}" type="slidenum">
              <a:rPr lang="en-US" smtClean="0"/>
              <a:t>‹#›</a:t>
            </a:fld>
            <a:endParaRPr lang="en-US"/>
          </a:p>
        </p:txBody>
      </p:sp>
    </p:spTree>
    <p:extLst>
      <p:ext uri="{BB962C8B-B14F-4D97-AF65-F5344CB8AC3E}">
        <p14:creationId xmlns:p14="http://schemas.microsoft.com/office/powerpoint/2010/main" val="1243210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2CEE95-43E5-A7A0-1830-FED596185334}"/>
              </a:ext>
            </a:extLst>
          </p:cNvPr>
          <p:cNvSpPr>
            <a:spLocks noGrp="1"/>
          </p:cNvSpPr>
          <p:nvPr>
            <p:ph type="dt" sz="half" idx="10"/>
          </p:nvPr>
        </p:nvSpPr>
        <p:spPr/>
        <p:txBody>
          <a:bodyPr/>
          <a:lstStyle/>
          <a:p>
            <a:fld id="{8F205E5B-AAF9-4F30-83BB-3C19B974F808}" type="datetimeFigureOut">
              <a:rPr lang="en-US" smtClean="0"/>
              <a:t>2/10/2025</a:t>
            </a:fld>
            <a:endParaRPr lang="en-US"/>
          </a:p>
        </p:txBody>
      </p:sp>
      <p:sp>
        <p:nvSpPr>
          <p:cNvPr id="3" name="Footer Placeholder 2">
            <a:extLst>
              <a:ext uri="{FF2B5EF4-FFF2-40B4-BE49-F238E27FC236}">
                <a16:creationId xmlns:a16="http://schemas.microsoft.com/office/drawing/2014/main" id="{D98BC3E8-A3CE-394F-BABB-993387CBE9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EDD74A-978B-B758-6B30-F7DA71E661B7}"/>
              </a:ext>
            </a:extLst>
          </p:cNvPr>
          <p:cNvSpPr>
            <a:spLocks noGrp="1"/>
          </p:cNvSpPr>
          <p:nvPr>
            <p:ph type="sldNum" sz="quarter" idx="12"/>
          </p:nvPr>
        </p:nvSpPr>
        <p:spPr/>
        <p:txBody>
          <a:bodyPr/>
          <a:lstStyle/>
          <a:p>
            <a:fld id="{482A6404-A493-4765-A200-E07936DC8CF3}" type="slidenum">
              <a:rPr lang="en-US" smtClean="0"/>
              <a:t>‹#›</a:t>
            </a:fld>
            <a:endParaRPr lang="en-US"/>
          </a:p>
        </p:txBody>
      </p:sp>
    </p:spTree>
    <p:extLst>
      <p:ext uri="{BB962C8B-B14F-4D97-AF65-F5344CB8AC3E}">
        <p14:creationId xmlns:p14="http://schemas.microsoft.com/office/powerpoint/2010/main" val="3239569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3501D-B11D-BF44-2DE0-03B0C9E60B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A9FF7-79B3-6475-C9A6-1408BAE8FC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C7BD81-7E84-905E-065C-E3E80D444F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071B8B-D2ED-1BFB-137D-12AF3D438E18}"/>
              </a:ext>
            </a:extLst>
          </p:cNvPr>
          <p:cNvSpPr>
            <a:spLocks noGrp="1"/>
          </p:cNvSpPr>
          <p:nvPr>
            <p:ph type="dt" sz="half" idx="10"/>
          </p:nvPr>
        </p:nvSpPr>
        <p:spPr/>
        <p:txBody>
          <a:bodyPr/>
          <a:lstStyle/>
          <a:p>
            <a:fld id="{8F205E5B-AAF9-4F30-83BB-3C19B974F808}" type="datetimeFigureOut">
              <a:rPr lang="en-US" smtClean="0"/>
              <a:t>2/10/2025</a:t>
            </a:fld>
            <a:endParaRPr lang="en-US"/>
          </a:p>
        </p:txBody>
      </p:sp>
      <p:sp>
        <p:nvSpPr>
          <p:cNvPr id="6" name="Footer Placeholder 5">
            <a:extLst>
              <a:ext uri="{FF2B5EF4-FFF2-40B4-BE49-F238E27FC236}">
                <a16:creationId xmlns:a16="http://schemas.microsoft.com/office/drawing/2014/main" id="{4933B582-08A0-48FF-5DF1-11086661B8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5ECB43-5017-DE42-AB06-CEB0A62393A4}"/>
              </a:ext>
            </a:extLst>
          </p:cNvPr>
          <p:cNvSpPr>
            <a:spLocks noGrp="1"/>
          </p:cNvSpPr>
          <p:nvPr>
            <p:ph type="sldNum" sz="quarter" idx="12"/>
          </p:nvPr>
        </p:nvSpPr>
        <p:spPr/>
        <p:txBody>
          <a:bodyPr/>
          <a:lstStyle/>
          <a:p>
            <a:fld id="{482A6404-A493-4765-A200-E07936DC8CF3}" type="slidenum">
              <a:rPr lang="en-US" smtClean="0"/>
              <a:t>‹#›</a:t>
            </a:fld>
            <a:endParaRPr lang="en-US"/>
          </a:p>
        </p:txBody>
      </p:sp>
    </p:spTree>
    <p:extLst>
      <p:ext uri="{BB962C8B-B14F-4D97-AF65-F5344CB8AC3E}">
        <p14:creationId xmlns:p14="http://schemas.microsoft.com/office/powerpoint/2010/main" val="1025066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69F77-B848-BAB6-C4E8-BB57887F37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4370D3-A65D-41D5-B141-2A05507251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42CD1D-2613-20F4-E2AE-6A018D7D3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F1229A-9EE7-E609-85D8-0BA095571856}"/>
              </a:ext>
            </a:extLst>
          </p:cNvPr>
          <p:cNvSpPr>
            <a:spLocks noGrp="1"/>
          </p:cNvSpPr>
          <p:nvPr>
            <p:ph type="dt" sz="half" idx="10"/>
          </p:nvPr>
        </p:nvSpPr>
        <p:spPr/>
        <p:txBody>
          <a:bodyPr/>
          <a:lstStyle/>
          <a:p>
            <a:fld id="{8F205E5B-AAF9-4F30-83BB-3C19B974F808}" type="datetimeFigureOut">
              <a:rPr lang="en-US" smtClean="0"/>
              <a:t>2/10/2025</a:t>
            </a:fld>
            <a:endParaRPr lang="en-US"/>
          </a:p>
        </p:txBody>
      </p:sp>
      <p:sp>
        <p:nvSpPr>
          <p:cNvPr id="6" name="Footer Placeholder 5">
            <a:extLst>
              <a:ext uri="{FF2B5EF4-FFF2-40B4-BE49-F238E27FC236}">
                <a16:creationId xmlns:a16="http://schemas.microsoft.com/office/drawing/2014/main" id="{4E8C0B9E-E8B1-9279-DC1D-B46F95FF49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8DB1FC-CA94-F461-8790-A1356D94C310}"/>
              </a:ext>
            </a:extLst>
          </p:cNvPr>
          <p:cNvSpPr>
            <a:spLocks noGrp="1"/>
          </p:cNvSpPr>
          <p:nvPr>
            <p:ph type="sldNum" sz="quarter" idx="12"/>
          </p:nvPr>
        </p:nvSpPr>
        <p:spPr/>
        <p:txBody>
          <a:bodyPr/>
          <a:lstStyle/>
          <a:p>
            <a:fld id="{482A6404-A493-4765-A200-E07936DC8CF3}" type="slidenum">
              <a:rPr lang="en-US" smtClean="0"/>
              <a:t>‹#›</a:t>
            </a:fld>
            <a:endParaRPr lang="en-US"/>
          </a:p>
        </p:txBody>
      </p:sp>
    </p:spTree>
    <p:extLst>
      <p:ext uri="{BB962C8B-B14F-4D97-AF65-F5344CB8AC3E}">
        <p14:creationId xmlns:p14="http://schemas.microsoft.com/office/powerpoint/2010/main" val="297363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61E9A9-9E21-579F-366D-F1C755E187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6A4347-F973-39DD-4E1E-C16B73101E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240207-467B-C153-9073-05F3E38A54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F205E5B-AAF9-4F30-83BB-3C19B974F808}" type="datetimeFigureOut">
              <a:rPr lang="en-US" smtClean="0"/>
              <a:t>2/10/2025</a:t>
            </a:fld>
            <a:endParaRPr lang="en-US"/>
          </a:p>
        </p:txBody>
      </p:sp>
      <p:sp>
        <p:nvSpPr>
          <p:cNvPr id="5" name="Footer Placeholder 4">
            <a:extLst>
              <a:ext uri="{FF2B5EF4-FFF2-40B4-BE49-F238E27FC236}">
                <a16:creationId xmlns:a16="http://schemas.microsoft.com/office/drawing/2014/main" id="{D7239A54-9C98-1851-1748-D8FF0929AD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18512E2-2F80-3B02-0661-9396C644B5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2A6404-A493-4765-A200-E07936DC8CF3}" type="slidenum">
              <a:rPr lang="en-US" smtClean="0"/>
              <a:t>‹#›</a:t>
            </a:fld>
            <a:endParaRPr lang="en-US"/>
          </a:p>
        </p:txBody>
      </p:sp>
    </p:spTree>
    <p:extLst>
      <p:ext uri="{BB962C8B-B14F-4D97-AF65-F5344CB8AC3E}">
        <p14:creationId xmlns:p14="http://schemas.microsoft.com/office/powerpoint/2010/main" val="2555394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1D7424-2B40-3F71-5C6B-E55D74E55961}"/>
              </a:ext>
            </a:extLst>
          </p:cNvPr>
          <p:cNvPicPr>
            <a:picLocks noChangeAspect="1"/>
          </p:cNvPicPr>
          <p:nvPr/>
        </p:nvPicPr>
        <p:blipFill>
          <a:blip r:embed="rId2"/>
          <a:stretch>
            <a:fillRect/>
          </a:stretch>
        </p:blipFill>
        <p:spPr>
          <a:xfrm>
            <a:off x="2641826" y="381"/>
            <a:ext cx="7109516" cy="6858000"/>
          </a:xfrm>
          <a:prstGeom prst="rect">
            <a:avLst/>
          </a:prstGeom>
        </p:spPr>
      </p:pic>
      <p:sp>
        <p:nvSpPr>
          <p:cNvPr id="8" name="TextBox 7">
            <a:extLst>
              <a:ext uri="{FF2B5EF4-FFF2-40B4-BE49-F238E27FC236}">
                <a16:creationId xmlns:a16="http://schemas.microsoft.com/office/drawing/2014/main" id="{8AA17BDC-09D6-4BC0-E511-D8CB8DFD1FB3}"/>
              </a:ext>
            </a:extLst>
          </p:cNvPr>
          <p:cNvSpPr txBox="1"/>
          <p:nvPr/>
        </p:nvSpPr>
        <p:spPr>
          <a:xfrm>
            <a:off x="4977259" y="4123028"/>
            <a:ext cx="713232" cy="400110"/>
          </a:xfrm>
          <a:prstGeom prst="rect">
            <a:avLst/>
          </a:prstGeom>
          <a:solidFill>
            <a:schemeClr val="bg1"/>
          </a:solidFill>
        </p:spPr>
        <p:txBody>
          <a:bodyPr wrap="square" rtlCol="0">
            <a:spAutoFit/>
          </a:bodyPr>
          <a:lstStyle/>
          <a:p>
            <a:r>
              <a:rPr lang="en-US" sz="1000" dirty="0">
                <a:solidFill>
                  <a:srgbClr val="FF0000"/>
                </a:solidFill>
              </a:rPr>
              <a:t>Internet Hub</a:t>
            </a:r>
          </a:p>
        </p:txBody>
      </p:sp>
      <p:sp>
        <p:nvSpPr>
          <p:cNvPr id="9" name="TextBox 8">
            <a:extLst>
              <a:ext uri="{FF2B5EF4-FFF2-40B4-BE49-F238E27FC236}">
                <a16:creationId xmlns:a16="http://schemas.microsoft.com/office/drawing/2014/main" id="{F1F791F3-6E2A-6AA6-08E3-AF9F6AE04BE8}"/>
              </a:ext>
            </a:extLst>
          </p:cNvPr>
          <p:cNvSpPr txBox="1"/>
          <p:nvPr/>
        </p:nvSpPr>
        <p:spPr>
          <a:xfrm>
            <a:off x="5486400" y="4096721"/>
            <a:ext cx="312906" cy="369332"/>
          </a:xfrm>
          <a:prstGeom prst="rect">
            <a:avLst/>
          </a:prstGeom>
          <a:noFill/>
        </p:spPr>
        <p:txBody>
          <a:bodyPr wrap="none" rtlCol="0">
            <a:spAutoFit/>
          </a:bodyPr>
          <a:lstStyle/>
          <a:p>
            <a:r>
              <a:rPr lang="en-US" dirty="0">
                <a:solidFill>
                  <a:srgbClr val="FF0000"/>
                </a:solidFill>
              </a:rPr>
              <a:t>X</a:t>
            </a:r>
          </a:p>
        </p:txBody>
      </p:sp>
      <p:cxnSp>
        <p:nvCxnSpPr>
          <p:cNvPr id="11" name="Straight Arrow Connector 10">
            <a:extLst>
              <a:ext uri="{FF2B5EF4-FFF2-40B4-BE49-F238E27FC236}">
                <a16:creationId xmlns:a16="http://schemas.microsoft.com/office/drawing/2014/main" id="{AD5D8098-9235-BF36-4C70-BE2C2A6F970B}"/>
              </a:ext>
            </a:extLst>
          </p:cNvPr>
          <p:cNvCxnSpPr/>
          <p:nvPr/>
        </p:nvCxnSpPr>
        <p:spPr>
          <a:xfrm>
            <a:off x="5642853" y="4281387"/>
            <a:ext cx="1233435" cy="107733"/>
          </a:xfrm>
          <a:prstGeom prst="straightConnector1">
            <a:avLst/>
          </a:prstGeom>
          <a:ln>
            <a:solidFill>
              <a:srgbClr val="FF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EC1F6076-4A22-C109-646A-715C96AC29F8}"/>
              </a:ext>
            </a:extLst>
          </p:cNvPr>
          <p:cNvCxnSpPr>
            <a:cxnSpLocks/>
          </p:cNvCxnSpPr>
          <p:nvPr/>
        </p:nvCxnSpPr>
        <p:spPr>
          <a:xfrm flipV="1">
            <a:off x="5690491" y="3182112"/>
            <a:ext cx="0" cy="1006953"/>
          </a:xfrm>
          <a:prstGeom prst="straightConnector1">
            <a:avLst/>
          </a:prstGeom>
          <a:ln>
            <a:solidFill>
              <a:srgbClr val="FF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7C9668E0-390D-1EE5-2E42-78E88040343D}"/>
              </a:ext>
            </a:extLst>
          </p:cNvPr>
          <p:cNvCxnSpPr>
            <a:cxnSpLocks/>
          </p:cNvCxnSpPr>
          <p:nvPr/>
        </p:nvCxnSpPr>
        <p:spPr>
          <a:xfrm flipV="1">
            <a:off x="5690491" y="2660904"/>
            <a:ext cx="405509" cy="521208"/>
          </a:xfrm>
          <a:prstGeom prst="straightConnector1">
            <a:avLst/>
          </a:prstGeom>
          <a:ln>
            <a:solidFill>
              <a:srgbClr val="FF00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FA045695-97CD-E81C-C7BE-B5C745205263}"/>
              </a:ext>
            </a:extLst>
          </p:cNvPr>
          <p:cNvCxnSpPr>
            <a:cxnSpLocks/>
          </p:cNvCxnSpPr>
          <p:nvPr/>
        </p:nvCxnSpPr>
        <p:spPr>
          <a:xfrm flipH="1" flipV="1">
            <a:off x="3319272" y="2660904"/>
            <a:ext cx="82171" cy="521208"/>
          </a:xfrm>
          <a:prstGeom prst="straightConnector1">
            <a:avLst/>
          </a:prstGeom>
          <a:ln>
            <a:solidFill>
              <a:srgbClr val="FF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4F265D8F-DC61-B689-62D0-69FCF493C464}"/>
              </a:ext>
            </a:extLst>
          </p:cNvPr>
          <p:cNvSpPr txBox="1"/>
          <p:nvPr/>
        </p:nvSpPr>
        <p:spPr>
          <a:xfrm>
            <a:off x="6524491" y="1835792"/>
            <a:ext cx="713232" cy="246221"/>
          </a:xfrm>
          <a:prstGeom prst="rect">
            <a:avLst/>
          </a:prstGeom>
          <a:solidFill>
            <a:schemeClr val="bg1"/>
          </a:solidFill>
        </p:spPr>
        <p:txBody>
          <a:bodyPr wrap="square" rtlCol="0">
            <a:spAutoFit/>
          </a:bodyPr>
          <a:lstStyle/>
          <a:p>
            <a:endParaRPr lang="en-US" sz="1000" dirty="0">
              <a:solidFill>
                <a:srgbClr val="FF0000"/>
              </a:solidFill>
            </a:endParaRPr>
          </a:p>
        </p:txBody>
      </p:sp>
      <p:sp>
        <p:nvSpPr>
          <p:cNvPr id="20" name="TextBox 19">
            <a:extLst>
              <a:ext uri="{FF2B5EF4-FFF2-40B4-BE49-F238E27FC236}">
                <a16:creationId xmlns:a16="http://schemas.microsoft.com/office/drawing/2014/main" id="{E4E0181E-68A3-6D86-6514-81F7DC297D51}"/>
              </a:ext>
            </a:extLst>
          </p:cNvPr>
          <p:cNvSpPr txBox="1"/>
          <p:nvPr/>
        </p:nvSpPr>
        <p:spPr>
          <a:xfrm>
            <a:off x="8967425" y="4466053"/>
            <a:ext cx="231439" cy="246221"/>
          </a:xfrm>
          <a:prstGeom prst="rect">
            <a:avLst/>
          </a:prstGeom>
          <a:solidFill>
            <a:schemeClr val="bg1"/>
          </a:solidFill>
        </p:spPr>
        <p:txBody>
          <a:bodyPr wrap="square" rtlCol="0">
            <a:spAutoFit/>
          </a:bodyPr>
          <a:lstStyle/>
          <a:p>
            <a:r>
              <a:rPr lang="en-US" sz="1000" dirty="0">
                <a:solidFill>
                  <a:srgbClr val="FF0000"/>
                </a:solidFill>
              </a:rPr>
              <a:t>1</a:t>
            </a:r>
          </a:p>
        </p:txBody>
      </p:sp>
      <p:cxnSp>
        <p:nvCxnSpPr>
          <p:cNvPr id="21" name="Straight Arrow Connector 20">
            <a:extLst>
              <a:ext uri="{FF2B5EF4-FFF2-40B4-BE49-F238E27FC236}">
                <a16:creationId xmlns:a16="http://schemas.microsoft.com/office/drawing/2014/main" id="{8EC1BC55-EDAC-691F-DE98-B2E78319EEA5}"/>
              </a:ext>
            </a:extLst>
          </p:cNvPr>
          <p:cNvCxnSpPr/>
          <p:nvPr/>
        </p:nvCxnSpPr>
        <p:spPr>
          <a:xfrm>
            <a:off x="6405309" y="1031829"/>
            <a:ext cx="1233435" cy="107733"/>
          </a:xfrm>
          <a:prstGeom prst="straightConnector1">
            <a:avLst/>
          </a:prstGeom>
          <a:ln>
            <a:solidFill>
              <a:srgbClr val="FF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86B57A42-B507-1DFE-E347-A83D3B68936A}"/>
              </a:ext>
            </a:extLst>
          </p:cNvPr>
          <p:cNvSpPr txBox="1"/>
          <p:nvPr/>
        </p:nvSpPr>
        <p:spPr>
          <a:xfrm>
            <a:off x="7062046" y="2924051"/>
            <a:ext cx="241921" cy="246221"/>
          </a:xfrm>
          <a:prstGeom prst="rect">
            <a:avLst/>
          </a:prstGeom>
          <a:solidFill>
            <a:schemeClr val="bg1"/>
          </a:solidFill>
        </p:spPr>
        <p:txBody>
          <a:bodyPr wrap="square" rtlCol="0">
            <a:spAutoFit/>
          </a:bodyPr>
          <a:lstStyle/>
          <a:p>
            <a:r>
              <a:rPr lang="en-US" sz="1000" dirty="0">
                <a:solidFill>
                  <a:srgbClr val="FF0000"/>
                </a:solidFill>
              </a:rPr>
              <a:t>1</a:t>
            </a:r>
          </a:p>
        </p:txBody>
      </p:sp>
      <p:sp>
        <p:nvSpPr>
          <p:cNvPr id="23" name="TextBox 22">
            <a:extLst>
              <a:ext uri="{FF2B5EF4-FFF2-40B4-BE49-F238E27FC236}">
                <a16:creationId xmlns:a16="http://schemas.microsoft.com/office/drawing/2014/main" id="{6125FE94-CA9B-723B-2FFF-725298B9A158}"/>
              </a:ext>
            </a:extLst>
          </p:cNvPr>
          <p:cNvSpPr txBox="1"/>
          <p:nvPr/>
        </p:nvSpPr>
        <p:spPr>
          <a:xfrm>
            <a:off x="7198727" y="3130611"/>
            <a:ext cx="241921" cy="246221"/>
          </a:xfrm>
          <a:prstGeom prst="rect">
            <a:avLst/>
          </a:prstGeom>
          <a:solidFill>
            <a:schemeClr val="bg1"/>
          </a:solidFill>
        </p:spPr>
        <p:txBody>
          <a:bodyPr wrap="square" rtlCol="0">
            <a:spAutoFit/>
          </a:bodyPr>
          <a:lstStyle/>
          <a:p>
            <a:r>
              <a:rPr lang="en-US" sz="1000" dirty="0">
                <a:solidFill>
                  <a:srgbClr val="FF0000"/>
                </a:solidFill>
              </a:rPr>
              <a:t>2</a:t>
            </a:r>
          </a:p>
        </p:txBody>
      </p:sp>
      <p:sp>
        <p:nvSpPr>
          <p:cNvPr id="24" name="TextBox 23">
            <a:extLst>
              <a:ext uri="{FF2B5EF4-FFF2-40B4-BE49-F238E27FC236}">
                <a16:creationId xmlns:a16="http://schemas.microsoft.com/office/drawing/2014/main" id="{7C32D2E8-B0F8-8178-DE2B-F6CE87B31A5F}"/>
              </a:ext>
            </a:extLst>
          </p:cNvPr>
          <p:cNvSpPr txBox="1"/>
          <p:nvPr/>
        </p:nvSpPr>
        <p:spPr>
          <a:xfrm>
            <a:off x="7353927" y="3234948"/>
            <a:ext cx="241921" cy="246221"/>
          </a:xfrm>
          <a:prstGeom prst="rect">
            <a:avLst/>
          </a:prstGeom>
          <a:solidFill>
            <a:schemeClr val="bg1"/>
          </a:solidFill>
        </p:spPr>
        <p:txBody>
          <a:bodyPr wrap="square" rtlCol="0">
            <a:spAutoFit/>
          </a:bodyPr>
          <a:lstStyle/>
          <a:p>
            <a:r>
              <a:rPr lang="en-US" sz="1000" dirty="0">
                <a:solidFill>
                  <a:srgbClr val="FF0000"/>
                </a:solidFill>
              </a:rPr>
              <a:t>3</a:t>
            </a:r>
          </a:p>
        </p:txBody>
      </p:sp>
      <p:sp>
        <p:nvSpPr>
          <p:cNvPr id="25" name="TextBox 24">
            <a:extLst>
              <a:ext uri="{FF2B5EF4-FFF2-40B4-BE49-F238E27FC236}">
                <a16:creationId xmlns:a16="http://schemas.microsoft.com/office/drawing/2014/main" id="{81915436-35B0-C7AF-B7A1-C56D60437B77}"/>
              </a:ext>
            </a:extLst>
          </p:cNvPr>
          <p:cNvSpPr txBox="1"/>
          <p:nvPr/>
        </p:nvSpPr>
        <p:spPr>
          <a:xfrm>
            <a:off x="6634367" y="359080"/>
            <a:ext cx="241921" cy="246221"/>
          </a:xfrm>
          <a:prstGeom prst="rect">
            <a:avLst/>
          </a:prstGeom>
          <a:solidFill>
            <a:schemeClr val="bg1"/>
          </a:solidFill>
        </p:spPr>
        <p:txBody>
          <a:bodyPr wrap="square" rtlCol="0">
            <a:spAutoFit/>
          </a:bodyPr>
          <a:lstStyle/>
          <a:p>
            <a:r>
              <a:rPr lang="en-US" sz="1000" dirty="0">
                <a:solidFill>
                  <a:srgbClr val="FF0000"/>
                </a:solidFill>
              </a:rPr>
              <a:t>1</a:t>
            </a:r>
          </a:p>
        </p:txBody>
      </p:sp>
      <p:sp>
        <p:nvSpPr>
          <p:cNvPr id="26" name="TextBox 25">
            <a:extLst>
              <a:ext uri="{FF2B5EF4-FFF2-40B4-BE49-F238E27FC236}">
                <a16:creationId xmlns:a16="http://schemas.microsoft.com/office/drawing/2014/main" id="{95E19C28-6CA4-B425-0F3A-29F7176D659A}"/>
              </a:ext>
            </a:extLst>
          </p:cNvPr>
          <p:cNvSpPr txBox="1"/>
          <p:nvPr/>
        </p:nvSpPr>
        <p:spPr>
          <a:xfrm>
            <a:off x="6403531" y="359081"/>
            <a:ext cx="241921" cy="246221"/>
          </a:xfrm>
          <a:prstGeom prst="rect">
            <a:avLst/>
          </a:prstGeom>
          <a:solidFill>
            <a:schemeClr val="bg1"/>
          </a:solidFill>
        </p:spPr>
        <p:txBody>
          <a:bodyPr wrap="square" rtlCol="0">
            <a:spAutoFit/>
          </a:bodyPr>
          <a:lstStyle/>
          <a:p>
            <a:r>
              <a:rPr lang="en-US" sz="1000" dirty="0">
                <a:solidFill>
                  <a:srgbClr val="FF0000"/>
                </a:solidFill>
              </a:rPr>
              <a:t>2</a:t>
            </a:r>
          </a:p>
        </p:txBody>
      </p:sp>
      <p:sp>
        <p:nvSpPr>
          <p:cNvPr id="27" name="TextBox 26">
            <a:extLst>
              <a:ext uri="{FF2B5EF4-FFF2-40B4-BE49-F238E27FC236}">
                <a16:creationId xmlns:a16="http://schemas.microsoft.com/office/drawing/2014/main" id="{49859FC1-F88E-9224-997B-D8604585443D}"/>
              </a:ext>
            </a:extLst>
          </p:cNvPr>
          <p:cNvSpPr txBox="1"/>
          <p:nvPr/>
        </p:nvSpPr>
        <p:spPr>
          <a:xfrm>
            <a:off x="6196584" y="359079"/>
            <a:ext cx="241921" cy="246221"/>
          </a:xfrm>
          <a:prstGeom prst="rect">
            <a:avLst/>
          </a:prstGeom>
          <a:solidFill>
            <a:schemeClr val="bg1"/>
          </a:solidFill>
        </p:spPr>
        <p:txBody>
          <a:bodyPr wrap="square" rtlCol="0">
            <a:spAutoFit/>
          </a:bodyPr>
          <a:lstStyle/>
          <a:p>
            <a:r>
              <a:rPr lang="en-US" sz="1000" dirty="0">
                <a:solidFill>
                  <a:srgbClr val="FF0000"/>
                </a:solidFill>
              </a:rPr>
              <a:t>3</a:t>
            </a:r>
          </a:p>
        </p:txBody>
      </p:sp>
      <p:sp>
        <p:nvSpPr>
          <p:cNvPr id="28" name="TextBox 27">
            <a:extLst>
              <a:ext uri="{FF2B5EF4-FFF2-40B4-BE49-F238E27FC236}">
                <a16:creationId xmlns:a16="http://schemas.microsoft.com/office/drawing/2014/main" id="{8FEACCC8-4E06-14C5-99EF-4DBBDDB6726E}"/>
              </a:ext>
            </a:extLst>
          </p:cNvPr>
          <p:cNvSpPr txBox="1"/>
          <p:nvPr/>
        </p:nvSpPr>
        <p:spPr>
          <a:xfrm>
            <a:off x="6031612" y="359078"/>
            <a:ext cx="241921" cy="246221"/>
          </a:xfrm>
          <a:prstGeom prst="rect">
            <a:avLst/>
          </a:prstGeom>
          <a:solidFill>
            <a:schemeClr val="bg1"/>
          </a:solidFill>
        </p:spPr>
        <p:txBody>
          <a:bodyPr wrap="square" rtlCol="0">
            <a:spAutoFit/>
          </a:bodyPr>
          <a:lstStyle/>
          <a:p>
            <a:r>
              <a:rPr lang="en-US" sz="1000" dirty="0">
                <a:solidFill>
                  <a:srgbClr val="FF0000"/>
                </a:solidFill>
              </a:rPr>
              <a:t>4</a:t>
            </a:r>
          </a:p>
        </p:txBody>
      </p:sp>
      <p:sp>
        <p:nvSpPr>
          <p:cNvPr id="29" name="TextBox 28">
            <a:extLst>
              <a:ext uri="{FF2B5EF4-FFF2-40B4-BE49-F238E27FC236}">
                <a16:creationId xmlns:a16="http://schemas.microsoft.com/office/drawing/2014/main" id="{91A896B1-18B0-773D-CF48-99D6DC1C0163}"/>
              </a:ext>
            </a:extLst>
          </p:cNvPr>
          <p:cNvSpPr txBox="1"/>
          <p:nvPr/>
        </p:nvSpPr>
        <p:spPr>
          <a:xfrm>
            <a:off x="5879761" y="355639"/>
            <a:ext cx="241921" cy="246221"/>
          </a:xfrm>
          <a:prstGeom prst="rect">
            <a:avLst/>
          </a:prstGeom>
          <a:solidFill>
            <a:schemeClr val="bg1"/>
          </a:solidFill>
        </p:spPr>
        <p:txBody>
          <a:bodyPr wrap="square" rtlCol="0">
            <a:spAutoFit/>
          </a:bodyPr>
          <a:lstStyle/>
          <a:p>
            <a:r>
              <a:rPr lang="en-US" sz="1000" dirty="0">
                <a:solidFill>
                  <a:srgbClr val="FF0000"/>
                </a:solidFill>
              </a:rPr>
              <a:t>5</a:t>
            </a:r>
          </a:p>
        </p:txBody>
      </p:sp>
      <p:sp>
        <p:nvSpPr>
          <p:cNvPr id="30" name="TextBox 29">
            <a:extLst>
              <a:ext uri="{FF2B5EF4-FFF2-40B4-BE49-F238E27FC236}">
                <a16:creationId xmlns:a16="http://schemas.microsoft.com/office/drawing/2014/main" id="{D0459E06-D2F6-54E7-2573-C6C382699323}"/>
              </a:ext>
            </a:extLst>
          </p:cNvPr>
          <p:cNvSpPr txBox="1"/>
          <p:nvPr/>
        </p:nvSpPr>
        <p:spPr>
          <a:xfrm>
            <a:off x="3118436" y="2481920"/>
            <a:ext cx="241921" cy="246221"/>
          </a:xfrm>
          <a:prstGeom prst="rect">
            <a:avLst/>
          </a:prstGeom>
          <a:solidFill>
            <a:schemeClr val="bg1"/>
          </a:solidFill>
        </p:spPr>
        <p:txBody>
          <a:bodyPr wrap="square" rtlCol="0">
            <a:spAutoFit/>
          </a:bodyPr>
          <a:lstStyle/>
          <a:p>
            <a:r>
              <a:rPr lang="en-US" sz="1000" dirty="0">
                <a:solidFill>
                  <a:srgbClr val="FF0000"/>
                </a:solidFill>
              </a:rPr>
              <a:t>1</a:t>
            </a:r>
          </a:p>
        </p:txBody>
      </p:sp>
      <p:sp>
        <p:nvSpPr>
          <p:cNvPr id="31" name="TextBox 30">
            <a:extLst>
              <a:ext uri="{FF2B5EF4-FFF2-40B4-BE49-F238E27FC236}">
                <a16:creationId xmlns:a16="http://schemas.microsoft.com/office/drawing/2014/main" id="{A387C8CF-6799-E7E9-17E5-CEBE3E242401}"/>
              </a:ext>
            </a:extLst>
          </p:cNvPr>
          <p:cNvSpPr txBox="1"/>
          <p:nvPr/>
        </p:nvSpPr>
        <p:spPr>
          <a:xfrm>
            <a:off x="2972385" y="1720838"/>
            <a:ext cx="241921" cy="246221"/>
          </a:xfrm>
          <a:prstGeom prst="rect">
            <a:avLst/>
          </a:prstGeom>
          <a:solidFill>
            <a:schemeClr val="bg1"/>
          </a:solidFill>
        </p:spPr>
        <p:txBody>
          <a:bodyPr wrap="square" rtlCol="0">
            <a:spAutoFit/>
          </a:bodyPr>
          <a:lstStyle/>
          <a:p>
            <a:r>
              <a:rPr lang="en-US" sz="1000" dirty="0">
                <a:solidFill>
                  <a:srgbClr val="FF0000"/>
                </a:solidFill>
              </a:rPr>
              <a:t>8</a:t>
            </a:r>
          </a:p>
        </p:txBody>
      </p:sp>
      <p:sp>
        <p:nvSpPr>
          <p:cNvPr id="32" name="TextBox 31">
            <a:extLst>
              <a:ext uri="{FF2B5EF4-FFF2-40B4-BE49-F238E27FC236}">
                <a16:creationId xmlns:a16="http://schemas.microsoft.com/office/drawing/2014/main" id="{2273A5E8-D05E-29E7-FC5F-814F72183492}"/>
              </a:ext>
            </a:extLst>
          </p:cNvPr>
          <p:cNvSpPr txBox="1"/>
          <p:nvPr/>
        </p:nvSpPr>
        <p:spPr>
          <a:xfrm>
            <a:off x="3153410" y="1820355"/>
            <a:ext cx="241921" cy="246221"/>
          </a:xfrm>
          <a:prstGeom prst="rect">
            <a:avLst/>
          </a:prstGeom>
          <a:solidFill>
            <a:schemeClr val="bg1"/>
          </a:solidFill>
        </p:spPr>
        <p:txBody>
          <a:bodyPr wrap="square" rtlCol="0">
            <a:spAutoFit/>
          </a:bodyPr>
          <a:lstStyle/>
          <a:p>
            <a:r>
              <a:rPr lang="en-US" sz="1000" dirty="0">
                <a:solidFill>
                  <a:srgbClr val="FF0000"/>
                </a:solidFill>
              </a:rPr>
              <a:t>7</a:t>
            </a:r>
          </a:p>
        </p:txBody>
      </p:sp>
      <p:sp>
        <p:nvSpPr>
          <p:cNvPr id="33" name="TextBox 32">
            <a:extLst>
              <a:ext uri="{FF2B5EF4-FFF2-40B4-BE49-F238E27FC236}">
                <a16:creationId xmlns:a16="http://schemas.microsoft.com/office/drawing/2014/main" id="{38E3FF75-64C3-69C3-F02F-72CECFE739BD}"/>
              </a:ext>
            </a:extLst>
          </p:cNvPr>
          <p:cNvSpPr txBox="1"/>
          <p:nvPr/>
        </p:nvSpPr>
        <p:spPr>
          <a:xfrm>
            <a:off x="2934043" y="1965086"/>
            <a:ext cx="241921" cy="246221"/>
          </a:xfrm>
          <a:prstGeom prst="rect">
            <a:avLst/>
          </a:prstGeom>
          <a:solidFill>
            <a:schemeClr val="bg1"/>
          </a:solidFill>
        </p:spPr>
        <p:txBody>
          <a:bodyPr wrap="square" rtlCol="0">
            <a:spAutoFit/>
          </a:bodyPr>
          <a:lstStyle/>
          <a:p>
            <a:r>
              <a:rPr lang="en-US" sz="1000" dirty="0">
                <a:solidFill>
                  <a:srgbClr val="FF0000"/>
                </a:solidFill>
              </a:rPr>
              <a:t>6</a:t>
            </a:r>
          </a:p>
        </p:txBody>
      </p:sp>
      <p:sp>
        <p:nvSpPr>
          <p:cNvPr id="34" name="TextBox 33">
            <a:extLst>
              <a:ext uri="{FF2B5EF4-FFF2-40B4-BE49-F238E27FC236}">
                <a16:creationId xmlns:a16="http://schemas.microsoft.com/office/drawing/2014/main" id="{861960B4-065A-3F39-F127-03C741474C04}"/>
              </a:ext>
            </a:extLst>
          </p:cNvPr>
          <p:cNvSpPr txBox="1"/>
          <p:nvPr/>
        </p:nvSpPr>
        <p:spPr>
          <a:xfrm>
            <a:off x="3093345" y="2054380"/>
            <a:ext cx="241921" cy="246221"/>
          </a:xfrm>
          <a:prstGeom prst="rect">
            <a:avLst/>
          </a:prstGeom>
          <a:solidFill>
            <a:schemeClr val="bg1"/>
          </a:solidFill>
        </p:spPr>
        <p:txBody>
          <a:bodyPr wrap="square" rtlCol="0">
            <a:spAutoFit/>
          </a:bodyPr>
          <a:lstStyle/>
          <a:p>
            <a:r>
              <a:rPr lang="en-US" sz="1000" dirty="0">
                <a:solidFill>
                  <a:srgbClr val="FF0000"/>
                </a:solidFill>
              </a:rPr>
              <a:t>5</a:t>
            </a:r>
          </a:p>
        </p:txBody>
      </p:sp>
      <p:sp>
        <p:nvSpPr>
          <p:cNvPr id="35" name="TextBox 34">
            <a:extLst>
              <a:ext uri="{FF2B5EF4-FFF2-40B4-BE49-F238E27FC236}">
                <a16:creationId xmlns:a16="http://schemas.microsoft.com/office/drawing/2014/main" id="{0C906229-E303-3532-B506-04175C9870FF}"/>
              </a:ext>
            </a:extLst>
          </p:cNvPr>
          <p:cNvSpPr txBox="1"/>
          <p:nvPr/>
        </p:nvSpPr>
        <p:spPr>
          <a:xfrm>
            <a:off x="2946463" y="2179699"/>
            <a:ext cx="241921" cy="246221"/>
          </a:xfrm>
          <a:prstGeom prst="rect">
            <a:avLst/>
          </a:prstGeom>
          <a:solidFill>
            <a:schemeClr val="bg1"/>
          </a:solidFill>
        </p:spPr>
        <p:txBody>
          <a:bodyPr wrap="square" rtlCol="0">
            <a:spAutoFit/>
          </a:bodyPr>
          <a:lstStyle/>
          <a:p>
            <a:r>
              <a:rPr lang="en-US" sz="1000" dirty="0">
                <a:solidFill>
                  <a:srgbClr val="FF0000"/>
                </a:solidFill>
              </a:rPr>
              <a:t>4</a:t>
            </a:r>
          </a:p>
        </p:txBody>
      </p:sp>
      <p:sp>
        <p:nvSpPr>
          <p:cNvPr id="36" name="TextBox 35">
            <a:extLst>
              <a:ext uri="{FF2B5EF4-FFF2-40B4-BE49-F238E27FC236}">
                <a16:creationId xmlns:a16="http://schemas.microsoft.com/office/drawing/2014/main" id="{CA310116-4E35-40F9-53B6-67DC5A90553C}"/>
              </a:ext>
            </a:extLst>
          </p:cNvPr>
          <p:cNvSpPr txBox="1"/>
          <p:nvPr/>
        </p:nvSpPr>
        <p:spPr>
          <a:xfrm>
            <a:off x="2958883" y="2377034"/>
            <a:ext cx="241921" cy="246221"/>
          </a:xfrm>
          <a:prstGeom prst="rect">
            <a:avLst/>
          </a:prstGeom>
          <a:solidFill>
            <a:schemeClr val="bg1"/>
          </a:solidFill>
        </p:spPr>
        <p:txBody>
          <a:bodyPr wrap="square" rtlCol="0">
            <a:spAutoFit/>
          </a:bodyPr>
          <a:lstStyle/>
          <a:p>
            <a:r>
              <a:rPr lang="en-US" sz="1000" dirty="0">
                <a:solidFill>
                  <a:srgbClr val="FF0000"/>
                </a:solidFill>
              </a:rPr>
              <a:t>2</a:t>
            </a:r>
          </a:p>
        </p:txBody>
      </p:sp>
      <p:sp>
        <p:nvSpPr>
          <p:cNvPr id="37" name="TextBox 36">
            <a:extLst>
              <a:ext uri="{FF2B5EF4-FFF2-40B4-BE49-F238E27FC236}">
                <a16:creationId xmlns:a16="http://schemas.microsoft.com/office/drawing/2014/main" id="{62F5A0B3-2623-CFC8-35DD-4B517B0C19B9}"/>
              </a:ext>
            </a:extLst>
          </p:cNvPr>
          <p:cNvSpPr txBox="1"/>
          <p:nvPr/>
        </p:nvSpPr>
        <p:spPr>
          <a:xfrm>
            <a:off x="3153410" y="2253924"/>
            <a:ext cx="241921" cy="246221"/>
          </a:xfrm>
          <a:prstGeom prst="rect">
            <a:avLst/>
          </a:prstGeom>
          <a:solidFill>
            <a:schemeClr val="bg1"/>
          </a:solidFill>
        </p:spPr>
        <p:txBody>
          <a:bodyPr wrap="square" rtlCol="0">
            <a:spAutoFit/>
          </a:bodyPr>
          <a:lstStyle/>
          <a:p>
            <a:r>
              <a:rPr lang="en-US" sz="1000" dirty="0">
                <a:solidFill>
                  <a:srgbClr val="FF0000"/>
                </a:solidFill>
              </a:rPr>
              <a:t>3</a:t>
            </a:r>
          </a:p>
        </p:txBody>
      </p:sp>
      <p:sp>
        <p:nvSpPr>
          <p:cNvPr id="38" name="TextBox 37">
            <a:extLst>
              <a:ext uri="{FF2B5EF4-FFF2-40B4-BE49-F238E27FC236}">
                <a16:creationId xmlns:a16="http://schemas.microsoft.com/office/drawing/2014/main" id="{B6FCF506-AD60-F3AD-73BD-7CAC65A3A053}"/>
              </a:ext>
            </a:extLst>
          </p:cNvPr>
          <p:cNvSpPr txBox="1"/>
          <p:nvPr/>
        </p:nvSpPr>
        <p:spPr>
          <a:xfrm>
            <a:off x="6158762" y="2358811"/>
            <a:ext cx="241921" cy="246221"/>
          </a:xfrm>
          <a:prstGeom prst="rect">
            <a:avLst/>
          </a:prstGeom>
          <a:solidFill>
            <a:schemeClr val="bg1"/>
          </a:solidFill>
        </p:spPr>
        <p:txBody>
          <a:bodyPr wrap="square" rtlCol="0">
            <a:spAutoFit/>
          </a:bodyPr>
          <a:lstStyle/>
          <a:p>
            <a:r>
              <a:rPr lang="en-US" sz="1000" dirty="0">
                <a:solidFill>
                  <a:srgbClr val="FF0000"/>
                </a:solidFill>
              </a:rPr>
              <a:t>1</a:t>
            </a:r>
          </a:p>
        </p:txBody>
      </p:sp>
      <p:sp>
        <p:nvSpPr>
          <p:cNvPr id="39" name="TextBox 38">
            <a:extLst>
              <a:ext uri="{FF2B5EF4-FFF2-40B4-BE49-F238E27FC236}">
                <a16:creationId xmlns:a16="http://schemas.microsoft.com/office/drawing/2014/main" id="{E4AD5507-B2A0-EE66-3ACF-B3335EA4159F}"/>
              </a:ext>
            </a:extLst>
          </p:cNvPr>
          <p:cNvSpPr txBox="1"/>
          <p:nvPr/>
        </p:nvSpPr>
        <p:spPr>
          <a:xfrm>
            <a:off x="6184163" y="2054380"/>
            <a:ext cx="241921" cy="246221"/>
          </a:xfrm>
          <a:prstGeom prst="rect">
            <a:avLst/>
          </a:prstGeom>
          <a:solidFill>
            <a:schemeClr val="bg1"/>
          </a:solidFill>
        </p:spPr>
        <p:txBody>
          <a:bodyPr wrap="square" rtlCol="0">
            <a:spAutoFit/>
          </a:bodyPr>
          <a:lstStyle/>
          <a:p>
            <a:r>
              <a:rPr lang="en-US" sz="1000" dirty="0">
                <a:solidFill>
                  <a:srgbClr val="FF0000"/>
                </a:solidFill>
              </a:rPr>
              <a:t>2</a:t>
            </a:r>
          </a:p>
        </p:txBody>
      </p:sp>
      <p:sp>
        <p:nvSpPr>
          <p:cNvPr id="40" name="TextBox 39">
            <a:extLst>
              <a:ext uri="{FF2B5EF4-FFF2-40B4-BE49-F238E27FC236}">
                <a16:creationId xmlns:a16="http://schemas.microsoft.com/office/drawing/2014/main" id="{27CD559A-AB2A-D581-8DEB-778D290B2262}"/>
              </a:ext>
            </a:extLst>
          </p:cNvPr>
          <p:cNvSpPr txBox="1"/>
          <p:nvPr/>
        </p:nvSpPr>
        <p:spPr>
          <a:xfrm>
            <a:off x="6150390" y="1785585"/>
            <a:ext cx="241921" cy="246221"/>
          </a:xfrm>
          <a:prstGeom prst="rect">
            <a:avLst/>
          </a:prstGeom>
          <a:solidFill>
            <a:schemeClr val="bg1"/>
          </a:solidFill>
        </p:spPr>
        <p:txBody>
          <a:bodyPr wrap="square" rtlCol="0">
            <a:spAutoFit/>
          </a:bodyPr>
          <a:lstStyle/>
          <a:p>
            <a:r>
              <a:rPr lang="en-US" sz="1000" dirty="0">
                <a:solidFill>
                  <a:srgbClr val="FF0000"/>
                </a:solidFill>
              </a:rPr>
              <a:t>3</a:t>
            </a:r>
          </a:p>
        </p:txBody>
      </p:sp>
      <p:sp>
        <p:nvSpPr>
          <p:cNvPr id="41" name="TextBox 40">
            <a:extLst>
              <a:ext uri="{FF2B5EF4-FFF2-40B4-BE49-F238E27FC236}">
                <a16:creationId xmlns:a16="http://schemas.microsoft.com/office/drawing/2014/main" id="{917FF22C-26A7-E175-1749-8647F6207E2E}"/>
              </a:ext>
            </a:extLst>
          </p:cNvPr>
          <p:cNvSpPr txBox="1"/>
          <p:nvPr/>
        </p:nvSpPr>
        <p:spPr>
          <a:xfrm>
            <a:off x="6170829" y="1533894"/>
            <a:ext cx="241921" cy="246221"/>
          </a:xfrm>
          <a:prstGeom prst="rect">
            <a:avLst/>
          </a:prstGeom>
          <a:solidFill>
            <a:schemeClr val="bg1"/>
          </a:solidFill>
        </p:spPr>
        <p:txBody>
          <a:bodyPr wrap="square" rtlCol="0">
            <a:spAutoFit/>
          </a:bodyPr>
          <a:lstStyle/>
          <a:p>
            <a:r>
              <a:rPr lang="en-US" sz="1000" dirty="0">
                <a:solidFill>
                  <a:srgbClr val="FF0000"/>
                </a:solidFill>
              </a:rPr>
              <a:t>4</a:t>
            </a:r>
          </a:p>
        </p:txBody>
      </p:sp>
      <p:sp>
        <p:nvSpPr>
          <p:cNvPr id="42" name="TextBox 41">
            <a:extLst>
              <a:ext uri="{FF2B5EF4-FFF2-40B4-BE49-F238E27FC236}">
                <a16:creationId xmlns:a16="http://schemas.microsoft.com/office/drawing/2014/main" id="{DC519BE6-4BA2-73B2-B200-8A44007C15AB}"/>
              </a:ext>
            </a:extLst>
          </p:cNvPr>
          <p:cNvSpPr txBox="1"/>
          <p:nvPr/>
        </p:nvSpPr>
        <p:spPr>
          <a:xfrm>
            <a:off x="6196584" y="1333850"/>
            <a:ext cx="241921" cy="246221"/>
          </a:xfrm>
          <a:prstGeom prst="rect">
            <a:avLst/>
          </a:prstGeom>
          <a:solidFill>
            <a:schemeClr val="bg1"/>
          </a:solidFill>
        </p:spPr>
        <p:txBody>
          <a:bodyPr wrap="square" rtlCol="0">
            <a:spAutoFit/>
          </a:bodyPr>
          <a:lstStyle/>
          <a:p>
            <a:r>
              <a:rPr lang="en-US" sz="1000" dirty="0">
                <a:solidFill>
                  <a:srgbClr val="FF0000"/>
                </a:solidFill>
              </a:rPr>
              <a:t>5</a:t>
            </a:r>
          </a:p>
        </p:txBody>
      </p:sp>
      <p:sp>
        <p:nvSpPr>
          <p:cNvPr id="43" name="TextBox 42">
            <a:extLst>
              <a:ext uri="{FF2B5EF4-FFF2-40B4-BE49-F238E27FC236}">
                <a16:creationId xmlns:a16="http://schemas.microsoft.com/office/drawing/2014/main" id="{70C4E1CD-629B-EEEF-9713-BABE75687088}"/>
              </a:ext>
            </a:extLst>
          </p:cNvPr>
          <p:cNvSpPr txBox="1"/>
          <p:nvPr/>
        </p:nvSpPr>
        <p:spPr>
          <a:xfrm>
            <a:off x="6179425" y="1183102"/>
            <a:ext cx="241921" cy="246221"/>
          </a:xfrm>
          <a:prstGeom prst="rect">
            <a:avLst/>
          </a:prstGeom>
          <a:solidFill>
            <a:schemeClr val="bg1"/>
          </a:solidFill>
        </p:spPr>
        <p:txBody>
          <a:bodyPr wrap="square" rtlCol="0">
            <a:spAutoFit/>
          </a:bodyPr>
          <a:lstStyle/>
          <a:p>
            <a:r>
              <a:rPr lang="en-US" sz="1000" dirty="0">
                <a:solidFill>
                  <a:srgbClr val="FF0000"/>
                </a:solidFill>
              </a:rPr>
              <a:t>6</a:t>
            </a:r>
          </a:p>
        </p:txBody>
      </p:sp>
      <p:sp>
        <p:nvSpPr>
          <p:cNvPr id="44" name="TextBox 43">
            <a:extLst>
              <a:ext uri="{FF2B5EF4-FFF2-40B4-BE49-F238E27FC236}">
                <a16:creationId xmlns:a16="http://schemas.microsoft.com/office/drawing/2014/main" id="{7EECE6CC-7B7A-2353-E511-8E6E9B72FF1F}"/>
              </a:ext>
            </a:extLst>
          </p:cNvPr>
          <p:cNvSpPr txBox="1"/>
          <p:nvPr/>
        </p:nvSpPr>
        <p:spPr>
          <a:xfrm>
            <a:off x="6170828" y="973585"/>
            <a:ext cx="241921" cy="246221"/>
          </a:xfrm>
          <a:prstGeom prst="rect">
            <a:avLst/>
          </a:prstGeom>
          <a:solidFill>
            <a:schemeClr val="bg1"/>
          </a:solidFill>
        </p:spPr>
        <p:txBody>
          <a:bodyPr wrap="square" rtlCol="0">
            <a:spAutoFit/>
          </a:bodyPr>
          <a:lstStyle/>
          <a:p>
            <a:r>
              <a:rPr lang="en-US" sz="1000" dirty="0">
                <a:solidFill>
                  <a:srgbClr val="FF0000"/>
                </a:solidFill>
              </a:rPr>
              <a:t>7</a:t>
            </a:r>
          </a:p>
        </p:txBody>
      </p:sp>
      <p:sp>
        <p:nvSpPr>
          <p:cNvPr id="45" name="TextBox 44">
            <a:extLst>
              <a:ext uri="{FF2B5EF4-FFF2-40B4-BE49-F238E27FC236}">
                <a16:creationId xmlns:a16="http://schemas.microsoft.com/office/drawing/2014/main" id="{7E1CC8FA-3568-1B4F-A1BE-A64096C76B1E}"/>
              </a:ext>
            </a:extLst>
          </p:cNvPr>
          <p:cNvSpPr txBox="1"/>
          <p:nvPr/>
        </p:nvSpPr>
        <p:spPr>
          <a:xfrm>
            <a:off x="2426578" y="2585668"/>
            <a:ext cx="713232" cy="400110"/>
          </a:xfrm>
          <a:prstGeom prst="rect">
            <a:avLst/>
          </a:prstGeom>
          <a:solidFill>
            <a:schemeClr val="bg1"/>
          </a:solidFill>
        </p:spPr>
        <p:txBody>
          <a:bodyPr wrap="square" rtlCol="0">
            <a:spAutoFit/>
          </a:bodyPr>
          <a:lstStyle/>
          <a:p>
            <a:r>
              <a:rPr lang="en-US" sz="1000" dirty="0">
                <a:solidFill>
                  <a:srgbClr val="FF0000"/>
                </a:solidFill>
              </a:rPr>
              <a:t>Internet Switch</a:t>
            </a:r>
          </a:p>
        </p:txBody>
      </p:sp>
      <p:sp>
        <p:nvSpPr>
          <p:cNvPr id="46" name="TextBox 45">
            <a:extLst>
              <a:ext uri="{FF2B5EF4-FFF2-40B4-BE49-F238E27FC236}">
                <a16:creationId xmlns:a16="http://schemas.microsoft.com/office/drawing/2014/main" id="{79D159EE-843F-7E9E-5ED1-F0C4E09ABE7D}"/>
              </a:ext>
            </a:extLst>
          </p:cNvPr>
          <p:cNvSpPr txBox="1"/>
          <p:nvPr/>
        </p:nvSpPr>
        <p:spPr>
          <a:xfrm>
            <a:off x="6469774" y="2260794"/>
            <a:ext cx="713232" cy="400110"/>
          </a:xfrm>
          <a:prstGeom prst="rect">
            <a:avLst/>
          </a:prstGeom>
          <a:solidFill>
            <a:schemeClr val="bg1"/>
          </a:solidFill>
        </p:spPr>
        <p:txBody>
          <a:bodyPr wrap="square" rtlCol="0">
            <a:spAutoFit/>
          </a:bodyPr>
          <a:lstStyle/>
          <a:p>
            <a:r>
              <a:rPr lang="en-US" sz="1000" dirty="0">
                <a:solidFill>
                  <a:srgbClr val="FF0000"/>
                </a:solidFill>
              </a:rPr>
              <a:t>Internet Switch</a:t>
            </a:r>
          </a:p>
        </p:txBody>
      </p:sp>
      <p:sp>
        <p:nvSpPr>
          <p:cNvPr id="47" name="TextBox 46">
            <a:extLst>
              <a:ext uri="{FF2B5EF4-FFF2-40B4-BE49-F238E27FC236}">
                <a16:creationId xmlns:a16="http://schemas.microsoft.com/office/drawing/2014/main" id="{9C028BE0-89CE-6DFC-5D50-1B6D8AB0C8B5}"/>
              </a:ext>
            </a:extLst>
          </p:cNvPr>
          <p:cNvSpPr txBox="1"/>
          <p:nvPr/>
        </p:nvSpPr>
        <p:spPr>
          <a:xfrm>
            <a:off x="6876288" y="4021019"/>
            <a:ext cx="713232" cy="400110"/>
          </a:xfrm>
          <a:prstGeom prst="rect">
            <a:avLst/>
          </a:prstGeom>
          <a:solidFill>
            <a:schemeClr val="bg1"/>
          </a:solidFill>
        </p:spPr>
        <p:txBody>
          <a:bodyPr wrap="square" rtlCol="0">
            <a:spAutoFit/>
          </a:bodyPr>
          <a:lstStyle/>
          <a:p>
            <a:r>
              <a:rPr lang="en-US" sz="1000" dirty="0">
                <a:solidFill>
                  <a:srgbClr val="FF0000"/>
                </a:solidFill>
              </a:rPr>
              <a:t>Internet Switch</a:t>
            </a:r>
          </a:p>
        </p:txBody>
      </p:sp>
      <p:sp>
        <p:nvSpPr>
          <p:cNvPr id="48" name="TextBox 47">
            <a:extLst>
              <a:ext uri="{FF2B5EF4-FFF2-40B4-BE49-F238E27FC236}">
                <a16:creationId xmlns:a16="http://schemas.microsoft.com/office/drawing/2014/main" id="{306E7E01-78B7-3D50-4511-BD28433AEA7B}"/>
              </a:ext>
            </a:extLst>
          </p:cNvPr>
          <p:cNvSpPr txBox="1"/>
          <p:nvPr/>
        </p:nvSpPr>
        <p:spPr>
          <a:xfrm>
            <a:off x="6850201" y="241616"/>
            <a:ext cx="713232" cy="400110"/>
          </a:xfrm>
          <a:prstGeom prst="rect">
            <a:avLst/>
          </a:prstGeom>
          <a:solidFill>
            <a:schemeClr val="bg1"/>
          </a:solidFill>
        </p:spPr>
        <p:txBody>
          <a:bodyPr wrap="square" rtlCol="0">
            <a:spAutoFit/>
          </a:bodyPr>
          <a:lstStyle/>
          <a:p>
            <a:r>
              <a:rPr lang="en-US" sz="1000" dirty="0">
                <a:solidFill>
                  <a:srgbClr val="FF0000"/>
                </a:solidFill>
              </a:rPr>
              <a:t>Internet Switch</a:t>
            </a:r>
          </a:p>
        </p:txBody>
      </p:sp>
      <p:sp>
        <p:nvSpPr>
          <p:cNvPr id="49" name="TextBox 48">
            <a:extLst>
              <a:ext uri="{FF2B5EF4-FFF2-40B4-BE49-F238E27FC236}">
                <a16:creationId xmlns:a16="http://schemas.microsoft.com/office/drawing/2014/main" id="{6FEF47E2-599B-4190-658C-2CB311E766D2}"/>
              </a:ext>
            </a:extLst>
          </p:cNvPr>
          <p:cNvSpPr txBox="1"/>
          <p:nvPr/>
        </p:nvSpPr>
        <p:spPr>
          <a:xfrm>
            <a:off x="9219985" y="4461721"/>
            <a:ext cx="713232" cy="400110"/>
          </a:xfrm>
          <a:prstGeom prst="rect">
            <a:avLst/>
          </a:prstGeom>
          <a:solidFill>
            <a:schemeClr val="bg1"/>
          </a:solidFill>
        </p:spPr>
        <p:txBody>
          <a:bodyPr wrap="square" rtlCol="0">
            <a:spAutoFit/>
          </a:bodyPr>
          <a:lstStyle/>
          <a:p>
            <a:r>
              <a:rPr lang="en-US" sz="1000" dirty="0">
                <a:solidFill>
                  <a:srgbClr val="FF0000"/>
                </a:solidFill>
              </a:rPr>
              <a:t>Internet Switch</a:t>
            </a:r>
          </a:p>
        </p:txBody>
      </p:sp>
    </p:spTree>
    <p:extLst>
      <p:ext uri="{BB962C8B-B14F-4D97-AF65-F5344CB8AC3E}">
        <p14:creationId xmlns:p14="http://schemas.microsoft.com/office/powerpoint/2010/main" val="249264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D78C1E-8F5F-FBF0-3D3E-EF326B9E4BD0}"/>
              </a:ext>
            </a:extLst>
          </p:cNvPr>
          <p:cNvPicPr>
            <a:picLocks noChangeAspect="1"/>
          </p:cNvPicPr>
          <p:nvPr/>
        </p:nvPicPr>
        <p:blipFill>
          <a:blip r:embed="rId2"/>
          <a:stretch>
            <a:fillRect/>
          </a:stretch>
        </p:blipFill>
        <p:spPr>
          <a:xfrm>
            <a:off x="2393271" y="0"/>
            <a:ext cx="7405457" cy="6858000"/>
          </a:xfrm>
          <a:prstGeom prst="rect">
            <a:avLst/>
          </a:prstGeom>
        </p:spPr>
      </p:pic>
      <p:sp>
        <p:nvSpPr>
          <p:cNvPr id="8" name="Freeform: Shape 7">
            <a:extLst>
              <a:ext uri="{FF2B5EF4-FFF2-40B4-BE49-F238E27FC236}">
                <a16:creationId xmlns:a16="http://schemas.microsoft.com/office/drawing/2014/main" id="{FC9A27BB-8A1A-D1F6-1565-9FC64CFDD190}"/>
              </a:ext>
            </a:extLst>
          </p:cNvPr>
          <p:cNvSpPr/>
          <p:nvPr/>
        </p:nvSpPr>
        <p:spPr>
          <a:xfrm>
            <a:off x="8207375" y="6429375"/>
            <a:ext cx="349250" cy="346075"/>
          </a:xfrm>
          <a:custGeom>
            <a:avLst/>
            <a:gdLst>
              <a:gd name="connsiteX0" fmla="*/ 0 w 349250"/>
              <a:gd name="connsiteY0" fmla="*/ 266700 h 346075"/>
              <a:gd name="connsiteX1" fmla="*/ 149225 w 349250"/>
              <a:gd name="connsiteY1" fmla="*/ 342900 h 346075"/>
              <a:gd name="connsiteX2" fmla="*/ 349250 w 349250"/>
              <a:gd name="connsiteY2" fmla="*/ 346075 h 346075"/>
              <a:gd name="connsiteX3" fmla="*/ 317500 w 349250"/>
              <a:gd name="connsiteY3" fmla="*/ 101600 h 346075"/>
              <a:gd name="connsiteX4" fmla="*/ 101600 w 349250"/>
              <a:gd name="connsiteY4" fmla="*/ 0 h 346075"/>
              <a:gd name="connsiteX5" fmla="*/ 101600 w 349250"/>
              <a:gd name="connsiteY5" fmla="*/ 0 h 34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250" h="346075">
                <a:moveTo>
                  <a:pt x="0" y="266700"/>
                </a:moveTo>
                <a:lnTo>
                  <a:pt x="149225" y="342900"/>
                </a:lnTo>
                <a:lnTo>
                  <a:pt x="349250" y="346075"/>
                </a:lnTo>
                <a:lnTo>
                  <a:pt x="317500" y="101600"/>
                </a:lnTo>
                <a:lnTo>
                  <a:pt x="101600" y="0"/>
                </a:lnTo>
                <a:lnTo>
                  <a:pt x="101600" y="0"/>
                </a:lnTo>
              </a:path>
            </a:pathLst>
          </a:custGeom>
          <a:pattFill prst="lgCheck">
            <a:fgClr>
              <a:schemeClr val="accent5">
                <a:lumMod val="60000"/>
                <a:lumOff val="40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0A877C-8A85-5C4C-DC3D-6959A40A87C4}"/>
              </a:ext>
            </a:extLst>
          </p:cNvPr>
          <p:cNvSpPr/>
          <p:nvPr/>
        </p:nvSpPr>
        <p:spPr>
          <a:xfrm>
            <a:off x="7505700" y="3498850"/>
            <a:ext cx="1047750" cy="1035050"/>
          </a:xfrm>
          <a:custGeom>
            <a:avLst/>
            <a:gdLst>
              <a:gd name="connsiteX0" fmla="*/ 1047750 w 1047750"/>
              <a:gd name="connsiteY0" fmla="*/ 1035050 h 1035050"/>
              <a:gd name="connsiteX1" fmla="*/ 1035050 w 1047750"/>
              <a:gd name="connsiteY1" fmla="*/ 876300 h 1035050"/>
              <a:gd name="connsiteX2" fmla="*/ 212725 w 1047750"/>
              <a:gd name="connsiteY2" fmla="*/ 523875 h 1035050"/>
              <a:gd name="connsiteX3" fmla="*/ 193675 w 1047750"/>
              <a:gd name="connsiteY3" fmla="*/ 492125 h 1035050"/>
              <a:gd name="connsiteX4" fmla="*/ 152400 w 1047750"/>
              <a:gd name="connsiteY4" fmla="*/ 406400 h 1035050"/>
              <a:gd name="connsiteX5" fmla="*/ 127000 w 1047750"/>
              <a:gd name="connsiteY5" fmla="*/ 320675 h 1035050"/>
              <a:gd name="connsiteX6" fmla="*/ 127000 w 1047750"/>
              <a:gd name="connsiteY6" fmla="*/ 209550 h 1035050"/>
              <a:gd name="connsiteX7" fmla="*/ 130175 w 1047750"/>
              <a:gd name="connsiteY7" fmla="*/ 79375 h 1035050"/>
              <a:gd name="connsiteX8" fmla="*/ 133350 w 1047750"/>
              <a:gd name="connsiteY8" fmla="*/ 0 h 1035050"/>
              <a:gd name="connsiteX9" fmla="*/ 9525 w 1047750"/>
              <a:gd name="connsiteY9" fmla="*/ 273050 h 1035050"/>
              <a:gd name="connsiteX10" fmla="*/ 0 w 1047750"/>
              <a:gd name="connsiteY10" fmla="*/ 358775 h 1035050"/>
              <a:gd name="connsiteX11" fmla="*/ 6350 w 1047750"/>
              <a:gd name="connsiteY11" fmla="*/ 447675 h 1035050"/>
              <a:gd name="connsiteX12" fmla="*/ 38100 w 1047750"/>
              <a:gd name="connsiteY12" fmla="*/ 511175 h 1035050"/>
              <a:gd name="connsiteX13" fmla="*/ 101600 w 1047750"/>
              <a:gd name="connsiteY13" fmla="*/ 603250 h 1035050"/>
              <a:gd name="connsiteX14" fmla="*/ 196850 w 1047750"/>
              <a:gd name="connsiteY14" fmla="*/ 666750 h 1035050"/>
              <a:gd name="connsiteX15" fmla="*/ 320675 w 1047750"/>
              <a:gd name="connsiteY15" fmla="*/ 708025 h 1035050"/>
              <a:gd name="connsiteX16" fmla="*/ 441325 w 1047750"/>
              <a:gd name="connsiteY16" fmla="*/ 765175 h 1035050"/>
              <a:gd name="connsiteX17" fmla="*/ 1047750 w 1047750"/>
              <a:gd name="connsiteY17" fmla="*/ 1035050 h 103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0" h="1035050">
                <a:moveTo>
                  <a:pt x="1047750" y="1035050"/>
                </a:moveTo>
                <a:lnTo>
                  <a:pt x="1035050" y="876300"/>
                </a:lnTo>
                <a:lnTo>
                  <a:pt x="212725" y="523875"/>
                </a:lnTo>
                <a:lnTo>
                  <a:pt x="193675" y="492125"/>
                </a:lnTo>
                <a:lnTo>
                  <a:pt x="152400" y="406400"/>
                </a:lnTo>
                <a:lnTo>
                  <a:pt x="127000" y="320675"/>
                </a:lnTo>
                <a:lnTo>
                  <a:pt x="127000" y="209550"/>
                </a:lnTo>
                <a:cubicBezTo>
                  <a:pt x="128058" y="166158"/>
                  <a:pt x="129117" y="122767"/>
                  <a:pt x="130175" y="79375"/>
                </a:cubicBezTo>
                <a:lnTo>
                  <a:pt x="133350" y="0"/>
                </a:lnTo>
                <a:lnTo>
                  <a:pt x="9525" y="273050"/>
                </a:lnTo>
                <a:lnTo>
                  <a:pt x="0" y="358775"/>
                </a:lnTo>
                <a:lnTo>
                  <a:pt x="6350" y="447675"/>
                </a:lnTo>
                <a:lnTo>
                  <a:pt x="38100" y="511175"/>
                </a:lnTo>
                <a:lnTo>
                  <a:pt x="101600" y="603250"/>
                </a:lnTo>
                <a:lnTo>
                  <a:pt x="196850" y="666750"/>
                </a:lnTo>
                <a:lnTo>
                  <a:pt x="320675" y="708025"/>
                </a:lnTo>
                <a:lnTo>
                  <a:pt x="441325" y="765175"/>
                </a:lnTo>
                <a:lnTo>
                  <a:pt x="1047750" y="1035050"/>
                </a:lnTo>
                <a:close/>
              </a:path>
            </a:pathLst>
          </a:custGeom>
          <a:solidFill>
            <a:schemeClr val="accent1">
              <a:alpha val="3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FE66BC7A-509A-3597-F87E-036FB5628860}"/>
              </a:ext>
            </a:extLst>
          </p:cNvPr>
          <p:cNvCxnSpPr>
            <a:cxnSpLocks/>
          </p:cNvCxnSpPr>
          <p:nvPr/>
        </p:nvCxnSpPr>
        <p:spPr>
          <a:xfrm flipV="1">
            <a:off x="7894417" y="4140200"/>
            <a:ext cx="106583" cy="2730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96EE460A-B218-DECE-9059-5EE6CBCEE0C4}"/>
              </a:ext>
            </a:extLst>
          </p:cNvPr>
          <p:cNvSpPr txBox="1"/>
          <p:nvPr/>
        </p:nvSpPr>
        <p:spPr>
          <a:xfrm>
            <a:off x="8553450" y="3999726"/>
            <a:ext cx="1914874" cy="553998"/>
          </a:xfrm>
          <a:prstGeom prst="rect">
            <a:avLst/>
          </a:prstGeom>
          <a:noFill/>
        </p:spPr>
        <p:txBody>
          <a:bodyPr wrap="square" rtlCol="0">
            <a:spAutoFit/>
          </a:bodyPr>
          <a:lstStyle/>
          <a:p>
            <a:r>
              <a:rPr lang="en-US" sz="1000" dirty="0"/>
              <a:t>Bump Road over 10’  (blue) so the slope at the corner of BR3 isn’t so steep.  (Green)</a:t>
            </a:r>
          </a:p>
        </p:txBody>
      </p:sp>
      <p:cxnSp>
        <p:nvCxnSpPr>
          <p:cNvPr id="19" name="Straight Arrow Connector 18">
            <a:extLst>
              <a:ext uri="{FF2B5EF4-FFF2-40B4-BE49-F238E27FC236}">
                <a16:creationId xmlns:a16="http://schemas.microsoft.com/office/drawing/2014/main" id="{71A837B0-1609-00E1-7A8C-382D2A97F4EE}"/>
              </a:ext>
            </a:extLst>
          </p:cNvPr>
          <p:cNvCxnSpPr>
            <a:cxnSpLocks/>
          </p:cNvCxnSpPr>
          <p:nvPr/>
        </p:nvCxnSpPr>
        <p:spPr>
          <a:xfrm flipV="1">
            <a:off x="7792597" y="4413250"/>
            <a:ext cx="87753" cy="209550"/>
          </a:xfrm>
          <a:prstGeom prst="straightConnector1">
            <a:avLst/>
          </a:prstGeom>
          <a:ln>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24" name="Freeform: Shape 23">
            <a:extLst>
              <a:ext uri="{FF2B5EF4-FFF2-40B4-BE49-F238E27FC236}">
                <a16:creationId xmlns:a16="http://schemas.microsoft.com/office/drawing/2014/main" id="{5BACD1B3-1B49-EC64-0C60-4E8B36154240}"/>
              </a:ext>
            </a:extLst>
          </p:cNvPr>
          <p:cNvSpPr/>
          <p:nvPr/>
        </p:nvSpPr>
        <p:spPr>
          <a:xfrm>
            <a:off x="7181850" y="4210050"/>
            <a:ext cx="1111250" cy="539750"/>
          </a:xfrm>
          <a:custGeom>
            <a:avLst/>
            <a:gdLst>
              <a:gd name="connsiteX0" fmla="*/ 0 w 1111250"/>
              <a:gd name="connsiteY0" fmla="*/ 266700 h 539750"/>
              <a:gd name="connsiteX1" fmla="*/ 127000 w 1111250"/>
              <a:gd name="connsiteY1" fmla="*/ 44450 h 539750"/>
              <a:gd name="connsiteX2" fmla="*/ 279400 w 1111250"/>
              <a:gd name="connsiteY2" fmla="*/ 0 h 539750"/>
              <a:gd name="connsiteX3" fmla="*/ 368300 w 1111250"/>
              <a:gd name="connsiteY3" fmla="*/ 19050 h 539750"/>
              <a:gd name="connsiteX4" fmla="*/ 1073150 w 1111250"/>
              <a:gd name="connsiteY4" fmla="*/ 336550 h 539750"/>
              <a:gd name="connsiteX5" fmla="*/ 1111250 w 1111250"/>
              <a:gd name="connsiteY5" fmla="*/ 387350 h 539750"/>
              <a:gd name="connsiteX6" fmla="*/ 1098550 w 1111250"/>
              <a:gd name="connsiteY6" fmla="*/ 438150 h 539750"/>
              <a:gd name="connsiteX7" fmla="*/ 1079500 w 1111250"/>
              <a:gd name="connsiteY7" fmla="*/ 520700 h 539750"/>
              <a:gd name="connsiteX8" fmla="*/ 1066800 w 1111250"/>
              <a:gd name="connsiteY8" fmla="*/ 539750 h 539750"/>
              <a:gd name="connsiteX9" fmla="*/ 1047750 w 1111250"/>
              <a:gd name="connsiteY9" fmla="*/ 476250 h 539750"/>
              <a:gd name="connsiteX10" fmla="*/ 908050 w 1111250"/>
              <a:gd name="connsiteY10" fmla="*/ 406400 h 539750"/>
              <a:gd name="connsiteX11" fmla="*/ 495300 w 1111250"/>
              <a:gd name="connsiteY11" fmla="*/ 203200 h 539750"/>
              <a:gd name="connsiteX12" fmla="*/ 323850 w 1111250"/>
              <a:gd name="connsiteY12" fmla="*/ 158750 h 539750"/>
              <a:gd name="connsiteX13" fmla="*/ 158750 w 1111250"/>
              <a:gd name="connsiteY13" fmla="*/ 171450 h 539750"/>
              <a:gd name="connsiteX14" fmla="*/ 63500 w 1111250"/>
              <a:gd name="connsiteY14" fmla="*/ 228600 h 539750"/>
              <a:gd name="connsiteX15" fmla="*/ 0 w 1111250"/>
              <a:gd name="connsiteY15" fmla="*/ 266700 h 53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250" h="539750">
                <a:moveTo>
                  <a:pt x="0" y="266700"/>
                </a:moveTo>
                <a:lnTo>
                  <a:pt x="127000" y="44450"/>
                </a:lnTo>
                <a:lnTo>
                  <a:pt x="279400" y="0"/>
                </a:lnTo>
                <a:lnTo>
                  <a:pt x="368300" y="19050"/>
                </a:lnTo>
                <a:lnTo>
                  <a:pt x="1073150" y="336550"/>
                </a:lnTo>
                <a:lnTo>
                  <a:pt x="1111250" y="387350"/>
                </a:lnTo>
                <a:lnTo>
                  <a:pt x="1098550" y="438150"/>
                </a:lnTo>
                <a:lnTo>
                  <a:pt x="1079500" y="520700"/>
                </a:lnTo>
                <a:lnTo>
                  <a:pt x="1066800" y="539750"/>
                </a:lnTo>
                <a:lnTo>
                  <a:pt x="1047750" y="476250"/>
                </a:lnTo>
                <a:lnTo>
                  <a:pt x="908050" y="406400"/>
                </a:lnTo>
                <a:lnTo>
                  <a:pt x="495300" y="203200"/>
                </a:lnTo>
                <a:lnTo>
                  <a:pt x="323850" y="158750"/>
                </a:lnTo>
                <a:lnTo>
                  <a:pt x="158750" y="171450"/>
                </a:lnTo>
                <a:lnTo>
                  <a:pt x="63500" y="228600"/>
                </a:lnTo>
                <a:lnTo>
                  <a:pt x="0" y="266700"/>
                </a:lnTo>
                <a:close/>
              </a:path>
            </a:pathLst>
          </a:custGeom>
          <a:solidFill>
            <a:schemeClr val="accent6">
              <a:alpha val="5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CA4F073-8350-1166-BA25-3DADAF9C9B88}"/>
              </a:ext>
            </a:extLst>
          </p:cNvPr>
          <p:cNvSpPr/>
          <p:nvPr/>
        </p:nvSpPr>
        <p:spPr>
          <a:xfrm>
            <a:off x="8432800" y="946150"/>
            <a:ext cx="222250" cy="1123950"/>
          </a:xfrm>
          <a:custGeom>
            <a:avLst/>
            <a:gdLst>
              <a:gd name="connsiteX0" fmla="*/ 0 w 222250"/>
              <a:gd name="connsiteY0" fmla="*/ 1117600 h 1123950"/>
              <a:gd name="connsiteX1" fmla="*/ 31750 w 222250"/>
              <a:gd name="connsiteY1" fmla="*/ 0 h 1123950"/>
              <a:gd name="connsiteX2" fmla="*/ 222250 w 222250"/>
              <a:gd name="connsiteY2" fmla="*/ 0 h 1123950"/>
              <a:gd name="connsiteX3" fmla="*/ 184150 w 222250"/>
              <a:gd name="connsiteY3" fmla="*/ 1123950 h 1123950"/>
              <a:gd name="connsiteX4" fmla="*/ 0 w 222250"/>
              <a:gd name="connsiteY4" fmla="*/ 1117600 h 1123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50" h="1123950">
                <a:moveTo>
                  <a:pt x="0" y="1117600"/>
                </a:moveTo>
                <a:lnTo>
                  <a:pt x="31750" y="0"/>
                </a:lnTo>
                <a:lnTo>
                  <a:pt x="222250" y="0"/>
                </a:lnTo>
                <a:lnTo>
                  <a:pt x="184150" y="1123950"/>
                </a:lnTo>
                <a:lnTo>
                  <a:pt x="0" y="1117600"/>
                </a:lnTo>
                <a:close/>
              </a:path>
            </a:pathLst>
          </a:custGeom>
          <a:pattFill prst="ltDnDiag">
            <a:fgClr>
              <a:srgbClr val="FF0000"/>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B9F2745-3C0E-68B6-530B-8AA5CA99101E}"/>
              </a:ext>
            </a:extLst>
          </p:cNvPr>
          <p:cNvSpPr txBox="1"/>
          <p:nvPr/>
        </p:nvSpPr>
        <p:spPr>
          <a:xfrm>
            <a:off x="8712200" y="1054437"/>
            <a:ext cx="2527300" cy="1015663"/>
          </a:xfrm>
          <a:prstGeom prst="rect">
            <a:avLst/>
          </a:prstGeom>
          <a:noFill/>
        </p:spPr>
        <p:txBody>
          <a:bodyPr wrap="square" rtlCol="0">
            <a:spAutoFit/>
          </a:bodyPr>
          <a:lstStyle/>
          <a:p>
            <a:r>
              <a:rPr lang="en-US" sz="1000" dirty="0">
                <a:solidFill>
                  <a:srgbClr val="FF0000"/>
                </a:solidFill>
              </a:rPr>
              <a:t>I think we lose most of these Parking spaces. Something goofy happened with he survey and half the parking spaces are in the water. We’ll do some parallel parking along this strip, but we won’t have enough space for straight parking. </a:t>
            </a:r>
          </a:p>
        </p:txBody>
      </p:sp>
      <p:sp>
        <p:nvSpPr>
          <p:cNvPr id="28" name="TextBox 27">
            <a:extLst>
              <a:ext uri="{FF2B5EF4-FFF2-40B4-BE49-F238E27FC236}">
                <a16:creationId xmlns:a16="http://schemas.microsoft.com/office/drawing/2014/main" id="{E5C0DB91-6C27-F452-0653-8991EAA9667E}"/>
              </a:ext>
            </a:extLst>
          </p:cNvPr>
          <p:cNvSpPr txBox="1"/>
          <p:nvPr/>
        </p:nvSpPr>
        <p:spPr>
          <a:xfrm>
            <a:off x="8700178" y="6075432"/>
            <a:ext cx="2527301" cy="707886"/>
          </a:xfrm>
          <a:prstGeom prst="rect">
            <a:avLst/>
          </a:prstGeom>
          <a:noFill/>
        </p:spPr>
        <p:txBody>
          <a:bodyPr wrap="square" rtlCol="0">
            <a:spAutoFit/>
          </a:bodyPr>
          <a:lstStyle/>
          <a:p>
            <a:r>
              <a:rPr lang="en-US" sz="1000" dirty="0"/>
              <a:t>Will extend this parking to the </a:t>
            </a:r>
          </a:p>
          <a:p>
            <a:r>
              <a:rPr lang="en-US" sz="1000" dirty="0"/>
              <a:t>Tobacco Barn. I’ll draw out the lines at the site, but I’m thinking will be </a:t>
            </a:r>
          </a:p>
          <a:p>
            <a:r>
              <a:rPr lang="en-US" sz="1000" dirty="0"/>
              <a:t>Be something similar to the purple color. </a:t>
            </a:r>
          </a:p>
        </p:txBody>
      </p:sp>
      <p:sp>
        <p:nvSpPr>
          <p:cNvPr id="29" name="TextBox 28">
            <a:extLst>
              <a:ext uri="{FF2B5EF4-FFF2-40B4-BE49-F238E27FC236}">
                <a16:creationId xmlns:a16="http://schemas.microsoft.com/office/drawing/2014/main" id="{BD85D007-9BAD-E7E7-3B66-F38C9A2E9D74}"/>
              </a:ext>
            </a:extLst>
          </p:cNvPr>
          <p:cNvSpPr txBox="1"/>
          <p:nvPr/>
        </p:nvSpPr>
        <p:spPr>
          <a:xfrm>
            <a:off x="532721" y="194607"/>
            <a:ext cx="1803400" cy="1477328"/>
          </a:xfrm>
          <a:prstGeom prst="rect">
            <a:avLst/>
          </a:prstGeom>
          <a:noFill/>
        </p:spPr>
        <p:txBody>
          <a:bodyPr wrap="square" rtlCol="0">
            <a:spAutoFit/>
          </a:bodyPr>
          <a:lstStyle/>
          <a:p>
            <a:r>
              <a:rPr lang="en-US" dirty="0"/>
              <a:t>Do not install fabric  under asphalt. It is an unnecessary expense. </a:t>
            </a:r>
          </a:p>
        </p:txBody>
      </p:sp>
      <p:sp>
        <p:nvSpPr>
          <p:cNvPr id="31" name="Freeform: Shape 30">
            <a:extLst>
              <a:ext uri="{FF2B5EF4-FFF2-40B4-BE49-F238E27FC236}">
                <a16:creationId xmlns:a16="http://schemas.microsoft.com/office/drawing/2014/main" id="{037AD757-20DE-63B1-18FC-3862BE33E3B0}"/>
              </a:ext>
            </a:extLst>
          </p:cNvPr>
          <p:cNvSpPr/>
          <p:nvPr/>
        </p:nvSpPr>
        <p:spPr>
          <a:xfrm>
            <a:off x="7858125" y="4479925"/>
            <a:ext cx="1206500" cy="1295400"/>
          </a:xfrm>
          <a:custGeom>
            <a:avLst/>
            <a:gdLst>
              <a:gd name="connsiteX0" fmla="*/ 495300 w 1206500"/>
              <a:gd name="connsiteY0" fmla="*/ 0 h 1295400"/>
              <a:gd name="connsiteX1" fmla="*/ 368300 w 1206500"/>
              <a:gd name="connsiteY1" fmla="*/ 342900 h 1295400"/>
              <a:gd name="connsiteX2" fmla="*/ 254000 w 1206500"/>
              <a:gd name="connsiteY2" fmla="*/ 317500 h 1295400"/>
              <a:gd name="connsiteX3" fmla="*/ 0 w 1206500"/>
              <a:gd name="connsiteY3" fmla="*/ 977900 h 1295400"/>
              <a:gd name="connsiteX4" fmla="*/ 787400 w 1206500"/>
              <a:gd name="connsiteY4" fmla="*/ 1295400 h 1295400"/>
              <a:gd name="connsiteX5" fmla="*/ 1206500 w 1206500"/>
              <a:gd name="connsiteY5" fmla="*/ 266700 h 1295400"/>
              <a:gd name="connsiteX6" fmla="*/ 495300 w 1206500"/>
              <a:gd name="connsiteY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6500" h="1295400">
                <a:moveTo>
                  <a:pt x="495300" y="0"/>
                </a:moveTo>
                <a:lnTo>
                  <a:pt x="368300" y="342900"/>
                </a:lnTo>
                <a:lnTo>
                  <a:pt x="254000" y="317500"/>
                </a:lnTo>
                <a:lnTo>
                  <a:pt x="0" y="977900"/>
                </a:lnTo>
                <a:lnTo>
                  <a:pt x="787400" y="1295400"/>
                </a:lnTo>
                <a:lnTo>
                  <a:pt x="1206500" y="266700"/>
                </a:lnTo>
                <a:lnTo>
                  <a:pt x="495300" y="0"/>
                </a:lnTo>
                <a:close/>
              </a:path>
            </a:pathLst>
          </a:custGeom>
          <a:pattFill prst="wdDnDiag">
            <a:fgClr>
              <a:schemeClr val="accent2">
                <a:lumMod val="20000"/>
                <a:lumOff val="80000"/>
              </a:schemeClr>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0F7D89F-D5C1-9F72-AEDC-EA756DFC3199}"/>
              </a:ext>
            </a:extLst>
          </p:cNvPr>
          <p:cNvSpPr txBox="1"/>
          <p:nvPr/>
        </p:nvSpPr>
        <p:spPr>
          <a:xfrm>
            <a:off x="8841291" y="4968101"/>
            <a:ext cx="1914874" cy="400110"/>
          </a:xfrm>
          <a:prstGeom prst="rect">
            <a:avLst/>
          </a:prstGeom>
          <a:noFill/>
        </p:spPr>
        <p:txBody>
          <a:bodyPr wrap="square" rtlCol="0">
            <a:spAutoFit/>
          </a:bodyPr>
          <a:lstStyle/>
          <a:p>
            <a:r>
              <a:rPr lang="en-US" sz="1000" dirty="0"/>
              <a:t>Raid this area to decrease slope.</a:t>
            </a:r>
          </a:p>
        </p:txBody>
      </p:sp>
      <p:pic>
        <p:nvPicPr>
          <p:cNvPr id="33" name="Picture 32">
            <a:extLst>
              <a:ext uri="{FF2B5EF4-FFF2-40B4-BE49-F238E27FC236}">
                <a16:creationId xmlns:a16="http://schemas.microsoft.com/office/drawing/2014/main" id="{39442553-C564-04CE-A83E-9644219CB3EB}"/>
              </a:ext>
            </a:extLst>
          </p:cNvPr>
          <p:cNvPicPr>
            <a:picLocks noChangeAspect="1"/>
          </p:cNvPicPr>
          <p:nvPr/>
        </p:nvPicPr>
        <p:blipFill>
          <a:blip r:embed="rId3"/>
          <a:stretch>
            <a:fillRect/>
          </a:stretch>
        </p:blipFill>
        <p:spPr>
          <a:xfrm>
            <a:off x="716279" y="0"/>
            <a:ext cx="10759441" cy="6858000"/>
          </a:xfrm>
          <a:prstGeom prst="rect">
            <a:avLst/>
          </a:prstGeom>
        </p:spPr>
      </p:pic>
    </p:spTree>
    <p:extLst>
      <p:ext uri="{BB962C8B-B14F-4D97-AF65-F5344CB8AC3E}">
        <p14:creationId xmlns:p14="http://schemas.microsoft.com/office/powerpoint/2010/main" val="947000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D05476-5C4D-4D41-665B-C28A2D23B858}"/>
              </a:ext>
            </a:extLst>
          </p:cNvPr>
          <p:cNvPicPr>
            <a:picLocks noChangeAspect="1"/>
          </p:cNvPicPr>
          <p:nvPr/>
        </p:nvPicPr>
        <p:blipFill>
          <a:blip r:embed="rId2"/>
          <a:stretch>
            <a:fillRect/>
          </a:stretch>
        </p:blipFill>
        <p:spPr>
          <a:xfrm>
            <a:off x="2108200" y="9410"/>
            <a:ext cx="7962900" cy="6828290"/>
          </a:xfrm>
          <a:prstGeom prst="rect">
            <a:avLst/>
          </a:prstGeom>
        </p:spPr>
      </p:pic>
      <p:sp>
        <p:nvSpPr>
          <p:cNvPr id="7" name="Freeform: Shape 6">
            <a:extLst>
              <a:ext uri="{FF2B5EF4-FFF2-40B4-BE49-F238E27FC236}">
                <a16:creationId xmlns:a16="http://schemas.microsoft.com/office/drawing/2014/main" id="{E1174862-755D-99B1-E7F1-BE30F69D776E}"/>
              </a:ext>
            </a:extLst>
          </p:cNvPr>
          <p:cNvSpPr/>
          <p:nvPr/>
        </p:nvSpPr>
        <p:spPr>
          <a:xfrm rot="336021">
            <a:off x="4381500" y="2806700"/>
            <a:ext cx="508000" cy="1524000"/>
          </a:xfrm>
          <a:custGeom>
            <a:avLst/>
            <a:gdLst>
              <a:gd name="connsiteX0" fmla="*/ 0 w 508000"/>
              <a:gd name="connsiteY0" fmla="*/ 1193800 h 1193800"/>
              <a:gd name="connsiteX1" fmla="*/ 292100 w 508000"/>
              <a:gd name="connsiteY1" fmla="*/ 215900 h 1193800"/>
              <a:gd name="connsiteX2" fmla="*/ 508000 w 508000"/>
              <a:gd name="connsiteY2" fmla="*/ 0 h 1193800"/>
              <a:gd name="connsiteX3" fmla="*/ 508000 w 508000"/>
              <a:gd name="connsiteY3" fmla="*/ 0 h 1193800"/>
            </a:gdLst>
            <a:ahLst/>
            <a:cxnLst>
              <a:cxn ang="0">
                <a:pos x="connsiteX0" y="connsiteY0"/>
              </a:cxn>
              <a:cxn ang="0">
                <a:pos x="connsiteX1" y="connsiteY1"/>
              </a:cxn>
              <a:cxn ang="0">
                <a:pos x="connsiteX2" y="connsiteY2"/>
              </a:cxn>
              <a:cxn ang="0">
                <a:pos x="connsiteX3" y="connsiteY3"/>
              </a:cxn>
            </a:cxnLst>
            <a:rect l="l" t="t" r="r" b="b"/>
            <a:pathLst>
              <a:path w="508000" h="1193800">
                <a:moveTo>
                  <a:pt x="0" y="1193800"/>
                </a:moveTo>
                <a:lnTo>
                  <a:pt x="292100" y="215900"/>
                </a:lnTo>
                <a:lnTo>
                  <a:pt x="508000" y="0"/>
                </a:lnTo>
                <a:lnTo>
                  <a:pt x="508000" y="0"/>
                </a:lnTo>
              </a:path>
            </a:pathLst>
          </a:custGeom>
          <a:noFill/>
          <a:ln w="57150">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C78CE8C-6143-26BC-201E-103AD2A80CD8}"/>
              </a:ext>
            </a:extLst>
          </p:cNvPr>
          <p:cNvSpPr/>
          <p:nvPr/>
        </p:nvSpPr>
        <p:spPr>
          <a:xfrm rot="1232199">
            <a:off x="4481859" y="3891837"/>
            <a:ext cx="393700" cy="1302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7 Points 9">
            <a:extLst>
              <a:ext uri="{FF2B5EF4-FFF2-40B4-BE49-F238E27FC236}">
                <a16:creationId xmlns:a16="http://schemas.microsoft.com/office/drawing/2014/main" id="{99E4C670-E392-2FB1-8AE5-3EA9D8187ECA}"/>
              </a:ext>
            </a:extLst>
          </p:cNvPr>
          <p:cNvSpPr/>
          <p:nvPr/>
        </p:nvSpPr>
        <p:spPr>
          <a:xfrm>
            <a:off x="5029200" y="2438399"/>
            <a:ext cx="260041" cy="258249"/>
          </a:xfrm>
          <a:prstGeom prst="star7">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7 Points 10">
            <a:extLst>
              <a:ext uri="{FF2B5EF4-FFF2-40B4-BE49-F238E27FC236}">
                <a16:creationId xmlns:a16="http://schemas.microsoft.com/office/drawing/2014/main" id="{F92D746D-5B49-52E6-5950-1FE6059DAD14}"/>
              </a:ext>
            </a:extLst>
          </p:cNvPr>
          <p:cNvSpPr/>
          <p:nvPr/>
        </p:nvSpPr>
        <p:spPr>
          <a:xfrm>
            <a:off x="393700" y="622299"/>
            <a:ext cx="260041" cy="258249"/>
          </a:xfrm>
          <a:prstGeom prst="star7">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7D2B09C-B6BF-5342-ED83-EECD4AB2D73C}"/>
              </a:ext>
            </a:extLst>
          </p:cNvPr>
          <p:cNvSpPr txBox="1"/>
          <p:nvPr/>
        </p:nvSpPr>
        <p:spPr>
          <a:xfrm>
            <a:off x="653741" y="566757"/>
            <a:ext cx="2222083" cy="369332"/>
          </a:xfrm>
          <a:prstGeom prst="rect">
            <a:avLst/>
          </a:prstGeom>
          <a:noFill/>
        </p:spPr>
        <p:txBody>
          <a:bodyPr wrap="none" rtlCol="0">
            <a:spAutoFit/>
          </a:bodyPr>
          <a:lstStyle/>
          <a:p>
            <a:r>
              <a:rPr lang="en-US" dirty="0"/>
              <a:t>= Southern Magnolia</a:t>
            </a:r>
          </a:p>
        </p:txBody>
      </p:sp>
      <p:sp>
        <p:nvSpPr>
          <p:cNvPr id="13" name="Plus Sign 12">
            <a:extLst>
              <a:ext uri="{FF2B5EF4-FFF2-40B4-BE49-F238E27FC236}">
                <a16:creationId xmlns:a16="http://schemas.microsoft.com/office/drawing/2014/main" id="{9033EA3E-1598-9BA4-E924-415B7FD637A2}"/>
              </a:ext>
            </a:extLst>
          </p:cNvPr>
          <p:cNvSpPr/>
          <p:nvPr/>
        </p:nvSpPr>
        <p:spPr>
          <a:xfrm>
            <a:off x="3966381" y="5660209"/>
            <a:ext cx="341968" cy="258250"/>
          </a:xfrm>
          <a:prstGeom prst="mathPlus">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12 Points 16">
            <a:extLst>
              <a:ext uri="{FF2B5EF4-FFF2-40B4-BE49-F238E27FC236}">
                <a16:creationId xmlns:a16="http://schemas.microsoft.com/office/drawing/2014/main" id="{8B50FECC-4765-C888-C834-10105C0F2BE1}"/>
              </a:ext>
            </a:extLst>
          </p:cNvPr>
          <p:cNvSpPr/>
          <p:nvPr/>
        </p:nvSpPr>
        <p:spPr>
          <a:xfrm>
            <a:off x="4308349" y="4754591"/>
            <a:ext cx="743416" cy="828245"/>
          </a:xfrm>
          <a:prstGeom prst="star12">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lus Sign 13">
            <a:extLst>
              <a:ext uri="{FF2B5EF4-FFF2-40B4-BE49-F238E27FC236}">
                <a16:creationId xmlns:a16="http://schemas.microsoft.com/office/drawing/2014/main" id="{F54D8D7D-F381-C453-DDC6-4E20680186A8}"/>
              </a:ext>
            </a:extLst>
          </p:cNvPr>
          <p:cNvSpPr/>
          <p:nvPr/>
        </p:nvSpPr>
        <p:spPr>
          <a:xfrm>
            <a:off x="4390572" y="5179402"/>
            <a:ext cx="341968" cy="258250"/>
          </a:xfrm>
          <a:prstGeom prst="mathPlus">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lus Sign 14">
            <a:extLst>
              <a:ext uri="{FF2B5EF4-FFF2-40B4-BE49-F238E27FC236}">
                <a16:creationId xmlns:a16="http://schemas.microsoft.com/office/drawing/2014/main" id="{20889740-0FCC-3EDF-898D-0C629BE09756}"/>
              </a:ext>
            </a:extLst>
          </p:cNvPr>
          <p:cNvSpPr/>
          <p:nvPr/>
        </p:nvSpPr>
        <p:spPr>
          <a:xfrm>
            <a:off x="4502573" y="4843779"/>
            <a:ext cx="341968" cy="258250"/>
          </a:xfrm>
          <a:prstGeom prst="mathPlus">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lus Sign 15">
            <a:extLst>
              <a:ext uri="{FF2B5EF4-FFF2-40B4-BE49-F238E27FC236}">
                <a16:creationId xmlns:a16="http://schemas.microsoft.com/office/drawing/2014/main" id="{46A5EAD4-877F-49B0-682E-E3E6473D5100}"/>
              </a:ext>
            </a:extLst>
          </p:cNvPr>
          <p:cNvSpPr/>
          <p:nvPr/>
        </p:nvSpPr>
        <p:spPr>
          <a:xfrm>
            <a:off x="4644572" y="5050277"/>
            <a:ext cx="341968" cy="258250"/>
          </a:xfrm>
          <a:prstGeom prst="mathPlus">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lus Sign 17">
            <a:extLst>
              <a:ext uri="{FF2B5EF4-FFF2-40B4-BE49-F238E27FC236}">
                <a16:creationId xmlns:a16="http://schemas.microsoft.com/office/drawing/2014/main" id="{BE105E5B-5B66-237D-58ED-9C8B3CF1A287}"/>
              </a:ext>
            </a:extLst>
          </p:cNvPr>
          <p:cNvSpPr/>
          <p:nvPr/>
        </p:nvSpPr>
        <p:spPr>
          <a:xfrm>
            <a:off x="352736" y="1235186"/>
            <a:ext cx="341968" cy="258250"/>
          </a:xfrm>
          <a:prstGeom prst="mathPlus">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12 Points 18">
            <a:extLst>
              <a:ext uri="{FF2B5EF4-FFF2-40B4-BE49-F238E27FC236}">
                <a16:creationId xmlns:a16="http://schemas.microsoft.com/office/drawing/2014/main" id="{ECD3311A-2FDD-CD23-34AF-DD742959B2BD}"/>
              </a:ext>
            </a:extLst>
          </p:cNvPr>
          <p:cNvSpPr/>
          <p:nvPr/>
        </p:nvSpPr>
        <p:spPr>
          <a:xfrm>
            <a:off x="152012" y="1778920"/>
            <a:ext cx="743416" cy="828245"/>
          </a:xfrm>
          <a:prstGeom prst="star12">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7113EC1-8D42-F2FA-0CE3-6AF1769D901A}"/>
              </a:ext>
            </a:extLst>
          </p:cNvPr>
          <p:cNvSpPr txBox="1"/>
          <p:nvPr/>
        </p:nvSpPr>
        <p:spPr>
          <a:xfrm>
            <a:off x="653741" y="1162818"/>
            <a:ext cx="1721497" cy="369332"/>
          </a:xfrm>
          <a:prstGeom prst="rect">
            <a:avLst/>
          </a:prstGeom>
          <a:noFill/>
        </p:spPr>
        <p:txBody>
          <a:bodyPr wrap="none" rtlCol="0">
            <a:spAutoFit/>
          </a:bodyPr>
          <a:lstStyle/>
          <a:p>
            <a:r>
              <a:rPr lang="en-US" dirty="0"/>
              <a:t>= Lop </a:t>
            </a:r>
            <a:r>
              <a:rPr lang="en-US" dirty="0" err="1"/>
              <a:t>Lolly</a:t>
            </a:r>
            <a:r>
              <a:rPr lang="en-US" dirty="0"/>
              <a:t> Pine</a:t>
            </a:r>
          </a:p>
        </p:txBody>
      </p:sp>
      <p:sp>
        <p:nvSpPr>
          <p:cNvPr id="21" name="TextBox 20">
            <a:extLst>
              <a:ext uri="{FF2B5EF4-FFF2-40B4-BE49-F238E27FC236}">
                <a16:creationId xmlns:a16="http://schemas.microsoft.com/office/drawing/2014/main" id="{6F9C5959-613E-FE8C-A840-CC8DE4A78C23}"/>
              </a:ext>
            </a:extLst>
          </p:cNvPr>
          <p:cNvSpPr txBox="1"/>
          <p:nvPr/>
        </p:nvSpPr>
        <p:spPr>
          <a:xfrm>
            <a:off x="895427" y="2008376"/>
            <a:ext cx="2222083" cy="2862322"/>
          </a:xfrm>
          <a:prstGeom prst="rect">
            <a:avLst/>
          </a:prstGeom>
          <a:noFill/>
        </p:spPr>
        <p:txBody>
          <a:bodyPr wrap="square" rtlCol="0">
            <a:spAutoFit/>
          </a:bodyPr>
          <a:lstStyle/>
          <a:p>
            <a:r>
              <a:rPr lang="en-US" dirty="0"/>
              <a:t>= Patch of </a:t>
            </a:r>
            <a:r>
              <a:rPr lang="en-US" dirty="0" err="1"/>
              <a:t>Fermosa</a:t>
            </a:r>
            <a:r>
              <a:rPr lang="en-US" dirty="0"/>
              <a:t> Azaleas and natural shrubs like a Gold Dust </a:t>
            </a:r>
            <a:r>
              <a:rPr lang="en-US" dirty="0" err="1"/>
              <a:t>Acuba</a:t>
            </a:r>
            <a:r>
              <a:rPr lang="en-US" dirty="0"/>
              <a:t>. May need to spot place based on road visibility of sign. Don’t want the trees and shrubs to block sign.</a:t>
            </a:r>
          </a:p>
        </p:txBody>
      </p:sp>
      <p:sp>
        <p:nvSpPr>
          <p:cNvPr id="22" name="Plus Sign 21">
            <a:extLst>
              <a:ext uri="{FF2B5EF4-FFF2-40B4-BE49-F238E27FC236}">
                <a16:creationId xmlns:a16="http://schemas.microsoft.com/office/drawing/2014/main" id="{651C3998-23B8-AEFC-0705-98440DB6915F}"/>
              </a:ext>
            </a:extLst>
          </p:cNvPr>
          <p:cNvSpPr/>
          <p:nvPr/>
        </p:nvSpPr>
        <p:spPr>
          <a:xfrm>
            <a:off x="4732540" y="4132288"/>
            <a:ext cx="341968" cy="258250"/>
          </a:xfrm>
          <a:prstGeom prst="mathPlus">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tar: 12 Points 22">
            <a:extLst>
              <a:ext uri="{FF2B5EF4-FFF2-40B4-BE49-F238E27FC236}">
                <a16:creationId xmlns:a16="http://schemas.microsoft.com/office/drawing/2014/main" id="{3F1102C5-7438-1E9D-CE82-6D8AB0E1CA91}"/>
              </a:ext>
            </a:extLst>
          </p:cNvPr>
          <p:cNvSpPr/>
          <p:nvPr/>
        </p:nvSpPr>
        <p:spPr>
          <a:xfrm>
            <a:off x="4844541" y="3996212"/>
            <a:ext cx="217625" cy="220211"/>
          </a:xfrm>
          <a:prstGeom prst="star12">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ar: 12 Points 24">
            <a:extLst>
              <a:ext uri="{FF2B5EF4-FFF2-40B4-BE49-F238E27FC236}">
                <a16:creationId xmlns:a16="http://schemas.microsoft.com/office/drawing/2014/main" id="{DB7D48B7-37CA-239D-48E4-201C93D7A198}"/>
              </a:ext>
            </a:extLst>
          </p:cNvPr>
          <p:cNvSpPr/>
          <p:nvPr/>
        </p:nvSpPr>
        <p:spPr>
          <a:xfrm rot="982908">
            <a:off x="4847524" y="2646950"/>
            <a:ext cx="180469" cy="194539"/>
          </a:xfrm>
          <a:prstGeom prst="star12">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6385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123</TotalTime>
  <Words>199</Words>
  <Application>Microsoft Office PowerPoint</Application>
  <PresentationFormat>Widescreen</PresentationFormat>
  <Paragraphs>41</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Aptos</vt:lpstr>
      <vt:lpstr>Aptos Display</vt:lpstr>
      <vt:lpstr>Arial</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Jim Moore</dc:creator>
  <cp:lastModifiedBy>Jim Moore</cp:lastModifiedBy>
  <cp:revision>1</cp:revision>
  <dcterms:created xsi:type="dcterms:W3CDTF">2025-02-10T18:13:40Z</dcterms:created>
  <dcterms:modified xsi:type="dcterms:W3CDTF">2025-02-10T20:17:31Z</dcterms:modified>
</cp:coreProperties>
</file>